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22"/>
  </p:notesMasterIdLst>
  <p:handoutMasterIdLst>
    <p:handoutMasterId r:id="rId23"/>
  </p:handoutMasterIdLst>
  <p:sldIdLst>
    <p:sldId id="257" r:id="rId2"/>
    <p:sldId id="258" r:id="rId3"/>
    <p:sldId id="259" r:id="rId4"/>
    <p:sldId id="261" r:id="rId5"/>
    <p:sldId id="260" r:id="rId6"/>
    <p:sldId id="271" r:id="rId7"/>
    <p:sldId id="262" r:id="rId8"/>
    <p:sldId id="263" r:id="rId9"/>
    <p:sldId id="264" r:id="rId10"/>
    <p:sldId id="272" r:id="rId11"/>
    <p:sldId id="273" r:id="rId12"/>
    <p:sldId id="274" r:id="rId13"/>
    <p:sldId id="275" r:id="rId14"/>
    <p:sldId id="265" r:id="rId15"/>
    <p:sldId id="266" r:id="rId16"/>
    <p:sldId id="276" r:id="rId17"/>
    <p:sldId id="267" r:id="rId18"/>
    <p:sldId id="268" r:id="rId19"/>
    <p:sldId id="269" r:id="rId20"/>
    <p:sldId id="270" r:id="rId21"/>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C766"/>
    <a:srgbClr val="6DB6AB"/>
    <a:srgbClr val="01999C"/>
    <a:srgbClr val="00AFCC"/>
    <a:srgbClr val="595959"/>
    <a:srgbClr val="5858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815" autoAdjust="0"/>
    <p:restoredTop sz="94660"/>
  </p:normalViewPr>
  <p:slideViewPr>
    <p:cSldViewPr snapToGrid="0" showGuides="1">
      <p:cViewPr varScale="1">
        <p:scale>
          <a:sx n="114" d="100"/>
          <a:sy n="114" d="100"/>
        </p:scale>
        <p:origin x="1800" y="114"/>
      </p:cViewPr>
      <p:guideLst>
        <p:guide orient="horz" pos="2160"/>
        <p:guide pos="2880"/>
      </p:guideLst>
    </p:cSldViewPr>
  </p:slideViewPr>
  <p:notesTextViewPr>
    <p:cViewPr>
      <p:scale>
        <a:sx n="1" d="1"/>
        <a:sy n="1" d="1"/>
      </p:scale>
      <p:origin x="0" y="0"/>
    </p:cViewPr>
  </p:notesTextViewPr>
  <p:notesViewPr>
    <p:cSldViewPr snapToGrid="0" showGuides="1">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78C3788-AF23-4201-9E27-4091D6F8534B}" type="datetimeFigureOut">
              <a:rPr lang="pt-BR" smtClean="0"/>
              <a:t>08/03/2019</a:t>
            </a:fld>
            <a:endParaRPr lang="pt-B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11DB924-4D22-454C-8E13-AF399D3B1AA9}" type="slidenum">
              <a:rPr lang="pt-BR" smtClean="0"/>
              <a:t>‹nº›</a:t>
            </a:fld>
            <a:endParaRPr lang="pt-BR"/>
          </a:p>
        </p:txBody>
      </p:sp>
    </p:spTree>
    <p:extLst>
      <p:ext uri="{BB962C8B-B14F-4D97-AF65-F5344CB8AC3E}">
        <p14:creationId xmlns:p14="http://schemas.microsoft.com/office/powerpoint/2010/main" val="13426959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BE64CA-149A-4BC7-859F-22662D6A9FED}" type="datetimeFigureOut">
              <a:rPr lang="pt-BR" smtClean="0"/>
              <a:t>08/03/2019</a:t>
            </a:fld>
            <a:endParaRPr lang="pt-BR"/>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A936CC-07FA-40F4-98DE-27FF45D11D2F}" type="slidenum">
              <a:rPr lang="pt-BR" smtClean="0"/>
              <a:t>‹nº›</a:t>
            </a:fld>
            <a:endParaRPr lang="pt-BR"/>
          </a:p>
        </p:txBody>
      </p:sp>
    </p:spTree>
    <p:extLst>
      <p:ext uri="{BB962C8B-B14F-4D97-AF65-F5344CB8AC3E}">
        <p14:creationId xmlns:p14="http://schemas.microsoft.com/office/powerpoint/2010/main" val="2718660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www.sejaetico.com.br/" TargetMode="External"/><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www.sejaetico.com.br/" TargetMode="External"/><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apa">
    <p:spTree>
      <p:nvGrpSpPr>
        <p:cNvPr id="1" name=""/>
        <p:cNvGrpSpPr/>
        <p:nvPr/>
      </p:nvGrpSpPr>
      <p:grpSpPr>
        <a:xfrm>
          <a:off x="0" y="0"/>
          <a:ext cx="0" cy="0"/>
          <a:chOff x="0" y="0"/>
          <a:chExt cx="0" cy="0"/>
        </a:xfrm>
      </p:grpSpPr>
      <p:pic>
        <p:nvPicPr>
          <p:cNvPr id="2" name="Imagem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8"/>
            <a:ext cx="9144000" cy="6857143"/>
          </a:xfrm>
          <a:prstGeom prst="rect">
            <a:avLst/>
          </a:prstGeom>
        </p:spPr>
      </p:pic>
    </p:spTree>
    <p:extLst>
      <p:ext uri="{BB962C8B-B14F-4D97-AF65-F5344CB8AC3E}">
        <p14:creationId xmlns:p14="http://schemas.microsoft.com/office/powerpoint/2010/main" val="3732144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apítulo">
    <p:spTree>
      <p:nvGrpSpPr>
        <p:cNvPr id="1" name=""/>
        <p:cNvGrpSpPr/>
        <p:nvPr/>
      </p:nvGrpSpPr>
      <p:grpSpPr>
        <a:xfrm>
          <a:off x="0" y="0"/>
          <a:ext cx="0" cy="0"/>
          <a:chOff x="0" y="0"/>
          <a:chExt cx="0" cy="0"/>
        </a:xfrm>
      </p:grpSpPr>
      <p:pic>
        <p:nvPicPr>
          <p:cNvPr id="5" name="Imagem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8"/>
            <a:ext cx="9144000" cy="6857143"/>
          </a:xfrm>
          <a:prstGeom prst="rect">
            <a:avLst/>
          </a:prstGeom>
        </p:spPr>
      </p:pic>
    </p:spTree>
    <p:extLst>
      <p:ext uri="{BB962C8B-B14F-4D97-AF65-F5344CB8AC3E}">
        <p14:creationId xmlns:p14="http://schemas.microsoft.com/office/powerpoint/2010/main" val="2177085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lide de Objetivos">
    <p:spTree>
      <p:nvGrpSpPr>
        <p:cNvPr id="1" name=""/>
        <p:cNvGrpSpPr/>
        <p:nvPr/>
      </p:nvGrpSpPr>
      <p:grpSpPr>
        <a:xfrm>
          <a:off x="0" y="0"/>
          <a:ext cx="0" cy="0"/>
          <a:chOff x="0" y="0"/>
          <a:chExt cx="0" cy="0"/>
        </a:xfrm>
      </p:grpSpPr>
      <p:pic>
        <p:nvPicPr>
          <p:cNvPr id="12" name="Imagem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8"/>
            <a:ext cx="9144000" cy="6857143"/>
          </a:xfrm>
          <a:prstGeom prst="rect">
            <a:avLst/>
          </a:prstGeom>
        </p:spPr>
      </p:pic>
      <p:sp>
        <p:nvSpPr>
          <p:cNvPr id="3" name="Retângulo 2">
            <a:hlinkClick r:id="" action="ppaction://hlinkshowjump?jump=previousslide"/>
          </p:cNvPr>
          <p:cNvSpPr/>
          <p:nvPr userDrawn="1"/>
        </p:nvSpPr>
        <p:spPr>
          <a:xfrm>
            <a:off x="7842250" y="76200"/>
            <a:ext cx="374650" cy="520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3"/>
          <p:cNvSpPr/>
          <p:nvPr userDrawn="1"/>
        </p:nvSpPr>
        <p:spPr>
          <a:xfrm>
            <a:off x="8267700" y="76200"/>
            <a:ext cx="374650" cy="520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a:hlinkClick r:id="" action="ppaction://hlinkshowjump?jump=nextslide"/>
          </p:cNvPr>
          <p:cNvSpPr/>
          <p:nvPr userDrawn="1"/>
        </p:nvSpPr>
        <p:spPr>
          <a:xfrm>
            <a:off x="8693150" y="76200"/>
            <a:ext cx="374650" cy="520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a:hlinkClick r:id="rId3"/>
          </p:cNvPr>
          <p:cNvSpPr/>
          <p:nvPr userDrawn="1"/>
        </p:nvSpPr>
        <p:spPr>
          <a:xfrm>
            <a:off x="3600450" y="6381750"/>
            <a:ext cx="1822450" cy="393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tângulo 7">
            <a:hlinkClick r:id="" action="ppaction://hlinkshowjump?jump=previousslide"/>
          </p:cNvPr>
          <p:cNvSpPr/>
          <p:nvPr userDrawn="1"/>
        </p:nvSpPr>
        <p:spPr>
          <a:xfrm>
            <a:off x="8070846" y="76200"/>
            <a:ext cx="374650" cy="520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a:hlinkClick r:id="" action="ppaction://hlinkshowjump?jump=nextslide"/>
          </p:cNvPr>
          <p:cNvSpPr/>
          <p:nvPr userDrawn="1"/>
        </p:nvSpPr>
        <p:spPr>
          <a:xfrm>
            <a:off x="8693150" y="76200"/>
            <a:ext cx="374650" cy="520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Espaço Reservado para Texto 8"/>
          <p:cNvSpPr>
            <a:spLocks noGrp="1"/>
          </p:cNvSpPr>
          <p:nvPr>
            <p:ph type="body" sz="quarter" idx="10"/>
          </p:nvPr>
        </p:nvSpPr>
        <p:spPr>
          <a:xfrm>
            <a:off x="367200" y="1735200"/>
            <a:ext cx="8172000" cy="4572000"/>
          </a:xfrm>
          <a:prstGeom prst="rect">
            <a:avLst/>
          </a:prstGeom>
        </p:spPr>
        <p:txBody>
          <a:bodyPr/>
          <a:lstStyle>
            <a:lvl1pPr marL="228600" indent="-228600">
              <a:buClr>
                <a:srgbClr val="6DB6AB"/>
              </a:buClr>
              <a:buSzPct val="75000"/>
              <a:buFontTx/>
              <a:buBlip>
                <a:blip r:embed="rId4"/>
              </a:buBlip>
              <a:defRPr sz="2400">
                <a:solidFill>
                  <a:schemeClr val="tx1">
                    <a:lumMod val="75000"/>
                    <a:lumOff val="25000"/>
                  </a:schemeClr>
                </a:solidFill>
                <a:latin typeface="Trebuchet MS" panose="020B0603020202020204" pitchFamily="34" charset="0"/>
              </a:defRPr>
            </a:lvl1pPr>
            <a:lvl2pPr marL="685800" indent="-228600">
              <a:buClr>
                <a:srgbClr val="6DB6AB"/>
              </a:buClr>
              <a:buSzPct val="75000"/>
              <a:buFontTx/>
              <a:buBlip>
                <a:blip r:embed="rId4"/>
              </a:buBlip>
              <a:defRPr sz="2000">
                <a:solidFill>
                  <a:schemeClr val="tx1">
                    <a:lumMod val="75000"/>
                    <a:lumOff val="25000"/>
                  </a:schemeClr>
                </a:solidFill>
                <a:latin typeface="Trebuchet MS" panose="020B0603020202020204" pitchFamily="34" charset="0"/>
              </a:defRPr>
            </a:lvl2pPr>
            <a:lvl3pPr marL="1143000" indent="-228600">
              <a:buClr>
                <a:srgbClr val="6DB6AB"/>
              </a:buClr>
              <a:buSzPct val="75000"/>
              <a:buFontTx/>
              <a:buBlip>
                <a:blip r:embed="rId4"/>
              </a:buBlip>
              <a:defRPr sz="1800">
                <a:solidFill>
                  <a:schemeClr val="tx1">
                    <a:lumMod val="75000"/>
                    <a:lumOff val="25000"/>
                  </a:schemeClr>
                </a:solidFill>
                <a:latin typeface="Trebuchet MS" panose="020B0603020202020204" pitchFamily="34" charset="0"/>
              </a:defRPr>
            </a:lvl3pPr>
            <a:lvl4pPr marL="1600200" indent="-228600">
              <a:buClr>
                <a:srgbClr val="6DB6AB"/>
              </a:buClr>
              <a:buSzPct val="75000"/>
              <a:buFontTx/>
              <a:buBlip>
                <a:blip r:embed="rId4"/>
              </a:buBlip>
              <a:defRPr sz="1600">
                <a:solidFill>
                  <a:schemeClr val="tx1">
                    <a:lumMod val="75000"/>
                    <a:lumOff val="25000"/>
                  </a:schemeClr>
                </a:solidFill>
                <a:latin typeface="Trebuchet MS" panose="020B0603020202020204" pitchFamily="34" charset="0"/>
              </a:defRPr>
            </a:lvl4pPr>
            <a:lvl5pPr marL="2057400" indent="-228600">
              <a:buClr>
                <a:srgbClr val="6DB6AB"/>
              </a:buClr>
              <a:buSzPct val="75000"/>
              <a:buFontTx/>
              <a:buBlip>
                <a:blip r:embed="rId4"/>
              </a:buBlip>
              <a:defRPr sz="1600">
                <a:solidFill>
                  <a:schemeClr val="tx1">
                    <a:lumMod val="75000"/>
                    <a:lumOff val="25000"/>
                  </a:schemeClr>
                </a:solidFill>
                <a:latin typeface="Trebuchet MS" panose="020B0603020202020204" pitchFamily="34" charset="0"/>
              </a:defRPr>
            </a:lvl5pPr>
          </a:lstStyle>
          <a:p>
            <a:pPr lvl="0"/>
            <a:r>
              <a:rPr lang="pt-BR" dirty="0"/>
              <a:t>Clique para editar o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Tree>
    <p:extLst>
      <p:ext uri="{BB962C8B-B14F-4D97-AF65-F5344CB8AC3E}">
        <p14:creationId xmlns:p14="http://schemas.microsoft.com/office/powerpoint/2010/main" val="2140402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íde de conteúdo">
    <p:spTree>
      <p:nvGrpSpPr>
        <p:cNvPr id="1" name=""/>
        <p:cNvGrpSpPr/>
        <p:nvPr/>
      </p:nvGrpSpPr>
      <p:grpSpPr>
        <a:xfrm>
          <a:off x="0" y="0"/>
          <a:ext cx="0" cy="0"/>
          <a:chOff x="0" y="0"/>
          <a:chExt cx="0" cy="0"/>
        </a:xfrm>
      </p:grpSpPr>
      <p:pic>
        <p:nvPicPr>
          <p:cNvPr id="6" name="Imagem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8"/>
            <a:ext cx="9144000" cy="6857143"/>
          </a:xfrm>
          <a:prstGeom prst="rect">
            <a:avLst/>
          </a:prstGeom>
        </p:spPr>
      </p:pic>
      <p:sp>
        <p:nvSpPr>
          <p:cNvPr id="3" name="CaixaDeTexto 2"/>
          <p:cNvSpPr txBox="1"/>
          <p:nvPr userDrawn="1"/>
        </p:nvSpPr>
        <p:spPr>
          <a:xfrm>
            <a:off x="8634412" y="6464928"/>
            <a:ext cx="586846" cy="307777"/>
          </a:xfrm>
          <a:prstGeom prst="rect">
            <a:avLst/>
          </a:prstGeom>
          <a:noFill/>
        </p:spPr>
        <p:txBody>
          <a:bodyPr wrap="square" rtlCol="0">
            <a:spAutoFit/>
          </a:bodyPr>
          <a:lstStyle/>
          <a:p>
            <a:pPr algn="ctr"/>
            <a:fld id="{804A5568-B9F3-42B1-AA00-FE1BF7E31241}" type="slidenum">
              <a:rPr lang="pt-BR" sz="1400" smtClean="0">
                <a:solidFill>
                  <a:srgbClr val="585858"/>
                </a:solidFill>
                <a:latin typeface="Arial Narrow" panose="020B0606020202030204" pitchFamily="34" charset="0"/>
              </a:rPr>
              <a:pPr algn="ctr"/>
              <a:t>‹nº›</a:t>
            </a:fld>
            <a:endParaRPr lang="pt-BR" sz="1600" dirty="0">
              <a:solidFill>
                <a:srgbClr val="585858"/>
              </a:solidFill>
              <a:latin typeface="Arial Narrow" panose="020B0606020202030204" pitchFamily="34" charset="0"/>
            </a:endParaRPr>
          </a:p>
        </p:txBody>
      </p:sp>
      <p:sp>
        <p:nvSpPr>
          <p:cNvPr id="9" name="Retângulo 8">
            <a:hlinkClick r:id="rId3"/>
          </p:cNvPr>
          <p:cNvSpPr/>
          <p:nvPr userDrawn="1"/>
        </p:nvSpPr>
        <p:spPr>
          <a:xfrm>
            <a:off x="5423089" y="6469774"/>
            <a:ext cx="2647757" cy="338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Espaço Reservado para Texto 9"/>
          <p:cNvSpPr>
            <a:spLocks noGrp="1"/>
          </p:cNvSpPr>
          <p:nvPr>
            <p:ph type="body" sz="quarter" idx="10"/>
          </p:nvPr>
        </p:nvSpPr>
        <p:spPr>
          <a:xfrm>
            <a:off x="251999" y="736600"/>
            <a:ext cx="8640000" cy="5474205"/>
          </a:xfrm>
          <a:prstGeom prst="rect">
            <a:avLst/>
          </a:prstGeom>
        </p:spPr>
        <p:txBody>
          <a:bodyPr/>
          <a:lstStyle>
            <a:lvl1pPr>
              <a:buClr>
                <a:srgbClr val="EBC766"/>
              </a:buClr>
              <a:defRPr sz="2400">
                <a:solidFill>
                  <a:schemeClr val="tx1">
                    <a:lumMod val="75000"/>
                    <a:lumOff val="25000"/>
                  </a:schemeClr>
                </a:solidFill>
                <a:latin typeface="Trebuchet MS" panose="020B0603020202020204" pitchFamily="34" charset="0"/>
              </a:defRPr>
            </a:lvl1pPr>
            <a:lvl2pPr>
              <a:buClr>
                <a:srgbClr val="EBC766"/>
              </a:buClr>
              <a:defRPr sz="2000">
                <a:solidFill>
                  <a:schemeClr val="tx1">
                    <a:lumMod val="75000"/>
                    <a:lumOff val="25000"/>
                  </a:schemeClr>
                </a:solidFill>
                <a:latin typeface="Trebuchet MS" panose="020B0603020202020204" pitchFamily="34" charset="0"/>
              </a:defRPr>
            </a:lvl2pPr>
            <a:lvl3pPr>
              <a:buClr>
                <a:srgbClr val="EBC766"/>
              </a:buClr>
              <a:defRPr sz="1800">
                <a:solidFill>
                  <a:schemeClr val="tx1">
                    <a:lumMod val="75000"/>
                    <a:lumOff val="25000"/>
                  </a:schemeClr>
                </a:solidFill>
                <a:latin typeface="Trebuchet MS" panose="020B0603020202020204" pitchFamily="34" charset="0"/>
              </a:defRPr>
            </a:lvl3pPr>
            <a:lvl4pPr>
              <a:buClr>
                <a:srgbClr val="EBC766"/>
              </a:buClr>
              <a:defRPr sz="1600">
                <a:solidFill>
                  <a:schemeClr val="tx1">
                    <a:lumMod val="75000"/>
                    <a:lumOff val="25000"/>
                  </a:schemeClr>
                </a:solidFill>
                <a:latin typeface="Trebuchet MS" panose="020B0603020202020204" pitchFamily="34" charset="0"/>
              </a:defRPr>
            </a:lvl4pPr>
            <a:lvl5pPr>
              <a:buClr>
                <a:srgbClr val="EBC766"/>
              </a:buClr>
              <a:defRPr sz="1600">
                <a:solidFill>
                  <a:schemeClr val="tx1">
                    <a:lumMod val="75000"/>
                    <a:lumOff val="25000"/>
                  </a:schemeClr>
                </a:solidFill>
                <a:latin typeface="Trebuchet MS" panose="020B0603020202020204" pitchFamily="34" charset="0"/>
              </a:defRPr>
            </a:lvl5pPr>
          </a:lstStyle>
          <a:p>
            <a:pPr lvl="0"/>
            <a:r>
              <a:rPr lang="pt-BR" dirty="0"/>
              <a:t>Clique para editar o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11" name="Retângulo 10">
            <a:hlinkClick r:id="" action="ppaction://hlinkshowjump?jump=previousslide"/>
          </p:cNvPr>
          <p:cNvSpPr/>
          <p:nvPr userDrawn="1"/>
        </p:nvSpPr>
        <p:spPr>
          <a:xfrm>
            <a:off x="8070846" y="76200"/>
            <a:ext cx="374650" cy="520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tângulo 11">
            <a:hlinkClick r:id="" action="ppaction://hlinkshowjump?jump=nextslide"/>
          </p:cNvPr>
          <p:cNvSpPr/>
          <p:nvPr userDrawn="1"/>
        </p:nvSpPr>
        <p:spPr>
          <a:xfrm>
            <a:off x="8693150" y="76200"/>
            <a:ext cx="374650" cy="520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2180505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735611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8646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p:txBody>
          <a:bodyPr/>
          <a:lstStyle/>
          <a:p>
            <a:r>
              <a:rPr lang="pt-BR" b="1" dirty="0">
                <a:solidFill>
                  <a:srgbClr val="EBC766"/>
                </a:solidFill>
              </a:rPr>
              <a:t>Os rios e as sociedades</a:t>
            </a:r>
          </a:p>
        </p:txBody>
      </p:sp>
      <p:pic>
        <p:nvPicPr>
          <p:cNvPr id="3" name="Imagem 2">
            <a:extLst>
              <a:ext uri="{FF2B5EF4-FFF2-40B4-BE49-F238E27FC236}">
                <a16:creationId xmlns:a16="http://schemas.microsoft.com/office/drawing/2014/main" id="{440B797D-332D-4FA2-9ACE-516913C4A8DF}"/>
              </a:ext>
            </a:extLst>
          </p:cNvPr>
          <p:cNvPicPr>
            <a:picLocks noChangeAspect="1"/>
          </p:cNvPicPr>
          <p:nvPr/>
        </p:nvPicPr>
        <p:blipFill rotWithShape="1">
          <a:blip r:embed="rId2"/>
          <a:srcRect r="10541"/>
          <a:stretch/>
        </p:blipFill>
        <p:spPr>
          <a:xfrm>
            <a:off x="572740" y="1445571"/>
            <a:ext cx="7998520" cy="4555417"/>
          </a:xfrm>
          <a:prstGeom prst="rect">
            <a:avLst/>
          </a:prstGeom>
        </p:spPr>
      </p:pic>
      <p:sp>
        <p:nvSpPr>
          <p:cNvPr id="4" name="Retângulo 3">
            <a:extLst>
              <a:ext uri="{FF2B5EF4-FFF2-40B4-BE49-F238E27FC236}">
                <a16:creationId xmlns:a16="http://schemas.microsoft.com/office/drawing/2014/main" id="{4A0560C7-3D9D-4034-AFE5-161A255E5762}"/>
              </a:ext>
            </a:extLst>
          </p:cNvPr>
          <p:cNvSpPr/>
          <p:nvPr/>
        </p:nvSpPr>
        <p:spPr>
          <a:xfrm rot="16200000">
            <a:off x="6477251" y="3431703"/>
            <a:ext cx="4309378" cy="184666"/>
          </a:xfrm>
          <a:prstGeom prst="rect">
            <a:avLst/>
          </a:prstGeom>
        </p:spPr>
        <p:txBody>
          <a:bodyPr wrap="square">
            <a:spAutoFit/>
          </a:bodyPr>
          <a:lstStyle/>
          <a:p>
            <a:pPr algn="r"/>
            <a:r>
              <a:rPr lang="fr-FR" sz="600" dirty="0">
                <a:solidFill>
                  <a:schemeClr val="tx1">
                    <a:lumMod val="75000"/>
                    <a:lumOff val="25000"/>
                  </a:schemeClr>
                </a:solidFill>
                <a:latin typeface="Trebuchet MS" panose="020B0603020202020204" pitchFamily="34" charset="0"/>
              </a:rPr>
              <a:t>yut4ta/Shutterstock</a:t>
            </a:r>
          </a:p>
        </p:txBody>
      </p:sp>
      <p:sp>
        <p:nvSpPr>
          <p:cNvPr id="5" name="Retângulo 4">
            <a:extLst>
              <a:ext uri="{FF2B5EF4-FFF2-40B4-BE49-F238E27FC236}">
                <a16:creationId xmlns:a16="http://schemas.microsoft.com/office/drawing/2014/main" id="{E112545F-018B-4DAF-9D15-5C728C1E1098}"/>
              </a:ext>
            </a:extLst>
          </p:cNvPr>
          <p:cNvSpPr/>
          <p:nvPr/>
        </p:nvSpPr>
        <p:spPr>
          <a:xfrm>
            <a:off x="572740" y="4384086"/>
            <a:ext cx="7998520" cy="1365728"/>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latin typeface="Trebuchet MS" panose="020B0603020202020204" pitchFamily="34" charset="0"/>
              </a:rPr>
              <a:t>O uso dos cursos fluviais é bastante expressivo em vários setores de atividades, como na agricultura, no transporte, no abastecimento urbano, na pesca e no lazer.</a:t>
            </a:r>
          </a:p>
        </p:txBody>
      </p:sp>
    </p:spTree>
    <p:extLst>
      <p:ext uri="{BB962C8B-B14F-4D97-AF65-F5344CB8AC3E}">
        <p14:creationId xmlns:p14="http://schemas.microsoft.com/office/powerpoint/2010/main" val="3375600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p:txBody>
          <a:bodyPr/>
          <a:lstStyle/>
          <a:p>
            <a:r>
              <a:rPr lang="pt-BR" b="1" dirty="0">
                <a:solidFill>
                  <a:srgbClr val="EBC766"/>
                </a:solidFill>
              </a:rPr>
              <a:t>Os rios e as sociedades</a:t>
            </a:r>
          </a:p>
        </p:txBody>
      </p:sp>
      <p:pic>
        <p:nvPicPr>
          <p:cNvPr id="3" name="Imagem 2">
            <a:extLst>
              <a:ext uri="{FF2B5EF4-FFF2-40B4-BE49-F238E27FC236}">
                <a16:creationId xmlns:a16="http://schemas.microsoft.com/office/drawing/2014/main" id="{440B797D-332D-4FA2-9ACE-516913C4A8DF}"/>
              </a:ext>
            </a:extLst>
          </p:cNvPr>
          <p:cNvPicPr>
            <a:picLocks noChangeAspect="1"/>
          </p:cNvPicPr>
          <p:nvPr/>
        </p:nvPicPr>
        <p:blipFill rotWithShape="1">
          <a:blip r:embed="rId2"/>
          <a:srcRect r="10541"/>
          <a:stretch/>
        </p:blipFill>
        <p:spPr>
          <a:xfrm>
            <a:off x="572740" y="1445571"/>
            <a:ext cx="7998520" cy="4555417"/>
          </a:xfrm>
          <a:prstGeom prst="rect">
            <a:avLst/>
          </a:prstGeom>
        </p:spPr>
      </p:pic>
      <p:sp>
        <p:nvSpPr>
          <p:cNvPr id="4" name="Retângulo 3">
            <a:extLst>
              <a:ext uri="{FF2B5EF4-FFF2-40B4-BE49-F238E27FC236}">
                <a16:creationId xmlns:a16="http://schemas.microsoft.com/office/drawing/2014/main" id="{4A0560C7-3D9D-4034-AFE5-161A255E5762}"/>
              </a:ext>
            </a:extLst>
          </p:cNvPr>
          <p:cNvSpPr/>
          <p:nvPr/>
        </p:nvSpPr>
        <p:spPr>
          <a:xfrm rot="16200000">
            <a:off x="6477251" y="3431703"/>
            <a:ext cx="4309378" cy="184666"/>
          </a:xfrm>
          <a:prstGeom prst="rect">
            <a:avLst/>
          </a:prstGeom>
        </p:spPr>
        <p:txBody>
          <a:bodyPr wrap="square">
            <a:spAutoFit/>
          </a:bodyPr>
          <a:lstStyle/>
          <a:p>
            <a:pPr algn="r"/>
            <a:r>
              <a:rPr lang="fr-FR" sz="600" dirty="0">
                <a:solidFill>
                  <a:schemeClr val="tx1">
                    <a:lumMod val="75000"/>
                    <a:lumOff val="25000"/>
                  </a:schemeClr>
                </a:solidFill>
                <a:latin typeface="Trebuchet MS" panose="020B0603020202020204" pitchFamily="34" charset="0"/>
              </a:rPr>
              <a:t>yut4ta/Shutterstock</a:t>
            </a:r>
          </a:p>
        </p:txBody>
      </p:sp>
      <p:sp>
        <p:nvSpPr>
          <p:cNvPr id="5" name="Retângulo 4">
            <a:extLst>
              <a:ext uri="{FF2B5EF4-FFF2-40B4-BE49-F238E27FC236}">
                <a16:creationId xmlns:a16="http://schemas.microsoft.com/office/drawing/2014/main" id="{E112545F-018B-4DAF-9D15-5C728C1E1098}"/>
              </a:ext>
            </a:extLst>
          </p:cNvPr>
          <p:cNvSpPr/>
          <p:nvPr/>
        </p:nvSpPr>
        <p:spPr>
          <a:xfrm>
            <a:off x="572740" y="4384086"/>
            <a:ext cx="7998520" cy="1365728"/>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latin typeface="Trebuchet MS" panose="020B0603020202020204" pitchFamily="34" charset="0"/>
              </a:rPr>
              <a:t>Os sistemas de </a:t>
            </a:r>
            <a:r>
              <a:rPr lang="pt-BR" b="1" dirty="0">
                <a:latin typeface="Trebuchet MS" panose="020B0603020202020204" pitchFamily="34" charset="0"/>
              </a:rPr>
              <a:t>irrigação</a:t>
            </a:r>
            <a:r>
              <a:rPr lang="pt-BR" dirty="0">
                <a:latin typeface="Trebuchet MS" panose="020B0603020202020204" pitchFamily="34" charset="0"/>
              </a:rPr>
              <a:t> são uma forma de transportar umidade para </a:t>
            </a:r>
            <a:br>
              <a:rPr lang="pt-BR" dirty="0">
                <a:latin typeface="Trebuchet MS" panose="020B0603020202020204" pitchFamily="34" charset="0"/>
              </a:rPr>
            </a:br>
            <a:r>
              <a:rPr lang="pt-BR" dirty="0">
                <a:latin typeface="Trebuchet MS" panose="020B0603020202020204" pitchFamily="34" charset="0"/>
              </a:rPr>
              <a:t>áreas com baixa pluviosidade (permanente ou temporária) ou para </a:t>
            </a:r>
            <a:br>
              <a:rPr lang="pt-BR" dirty="0">
                <a:latin typeface="Trebuchet MS" panose="020B0603020202020204" pitchFamily="34" charset="0"/>
              </a:rPr>
            </a:br>
            <a:r>
              <a:rPr lang="pt-BR" dirty="0">
                <a:latin typeface="Trebuchet MS" panose="020B0603020202020204" pitchFamily="34" charset="0"/>
              </a:rPr>
              <a:t>irrigar culturas que necessitam de maior volume de umidade. </a:t>
            </a:r>
          </a:p>
        </p:txBody>
      </p:sp>
    </p:spTree>
    <p:extLst>
      <p:ext uri="{BB962C8B-B14F-4D97-AF65-F5344CB8AC3E}">
        <p14:creationId xmlns:p14="http://schemas.microsoft.com/office/powerpoint/2010/main" val="3569176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p:txBody>
          <a:bodyPr/>
          <a:lstStyle/>
          <a:p>
            <a:r>
              <a:rPr lang="pt-BR" b="1" dirty="0">
                <a:solidFill>
                  <a:srgbClr val="EBC766"/>
                </a:solidFill>
              </a:rPr>
              <a:t>Os rios e as sociedades</a:t>
            </a:r>
          </a:p>
        </p:txBody>
      </p:sp>
      <p:pic>
        <p:nvPicPr>
          <p:cNvPr id="3" name="Imagem 2">
            <a:extLst>
              <a:ext uri="{FF2B5EF4-FFF2-40B4-BE49-F238E27FC236}">
                <a16:creationId xmlns:a16="http://schemas.microsoft.com/office/drawing/2014/main" id="{440B797D-332D-4FA2-9ACE-516913C4A8DF}"/>
              </a:ext>
            </a:extLst>
          </p:cNvPr>
          <p:cNvPicPr>
            <a:picLocks noChangeAspect="1"/>
          </p:cNvPicPr>
          <p:nvPr/>
        </p:nvPicPr>
        <p:blipFill rotWithShape="1">
          <a:blip r:embed="rId2"/>
          <a:srcRect r="10541"/>
          <a:stretch/>
        </p:blipFill>
        <p:spPr>
          <a:xfrm>
            <a:off x="572740" y="1445571"/>
            <a:ext cx="7998520" cy="4555417"/>
          </a:xfrm>
          <a:prstGeom prst="rect">
            <a:avLst/>
          </a:prstGeom>
        </p:spPr>
      </p:pic>
      <p:sp>
        <p:nvSpPr>
          <p:cNvPr id="4" name="Retângulo 3">
            <a:extLst>
              <a:ext uri="{FF2B5EF4-FFF2-40B4-BE49-F238E27FC236}">
                <a16:creationId xmlns:a16="http://schemas.microsoft.com/office/drawing/2014/main" id="{4A0560C7-3D9D-4034-AFE5-161A255E5762}"/>
              </a:ext>
            </a:extLst>
          </p:cNvPr>
          <p:cNvSpPr/>
          <p:nvPr/>
        </p:nvSpPr>
        <p:spPr>
          <a:xfrm rot="16200000">
            <a:off x="6477251" y="3431703"/>
            <a:ext cx="4309378" cy="184666"/>
          </a:xfrm>
          <a:prstGeom prst="rect">
            <a:avLst/>
          </a:prstGeom>
        </p:spPr>
        <p:txBody>
          <a:bodyPr wrap="square">
            <a:spAutoFit/>
          </a:bodyPr>
          <a:lstStyle/>
          <a:p>
            <a:pPr algn="r"/>
            <a:r>
              <a:rPr lang="fr-FR" sz="600" dirty="0">
                <a:solidFill>
                  <a:schemeClr val="tx1">
                    <a:lumMod val="75000"/>
                    <a:lumOff val="25000"/>
                  </a:schemeClr>
                </a:solidFill>
                <a:latin typeface="Trebuchet MS" panose="020B0603020202020204" pitchFamily="34" charset="0"/>
              </a:rPr>
              <a:t>yut4ta/Shutterstock</a:t>
            </a:r>
          </a:p>
        </p:txBody>
      </p:sp>
      <p:sp>
        <p:nvSpPr>
          <p:cNvPr id="5" name="Retângulo 4">
            <a:extLst>
              <a:ext uri="{FF2B5EF4-FFF2-40B4-BE49-F238E27FC236}">
                <a16:creationId xmlns:a16="http://schemas.microsoft.com/office/drawing/2014/main" id="{E112545F-018B-4DAF-9D15-5C728C1E1098}"/>
              </a:ext>
            </a:extLst>
          </p:cNvPr>
          <p:cNvSpPr/>
          <p:nvPr/>
        </p:nvSpPr>
        <p:spPr>
          <a:xfrm>
            <a:off x="572740" y="4384086"/>
            <a:ext cx="7998520" cy="1365728"/>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latin typeface="Trebuchet MS" panose="020B0603020202020204" pitchFamily="34" charset="0"/>
              </a:rPr>
              <a:t>O </a:t>
            </a:r>
            <a:r>
              <a:rPr lang="pt-BR" b="1" dirty="0">
                <a:latin typeface="Trebuchet MS" panose="020B0603020202020204" pitchFamily="34" charset="0"/>
              </a:rPr>
              <a:t>transporte </a:t>
            </a:r>
            <a:r>
              <a:rPr lang="pt-BR" b="1" dirty="0" err="1">
                <a:latin typeface="Trebuchet MS" panose="020B0603020202020204" pitchFamily="34" charset="0"/>
              </a:rPr>
              <a:t>ﬂuvial</a:t>
            </a:r>
            <a:r>
              <a:rPr lang="pt-BR" b="1" dirty="0">
                <a:latin typeface="Trebuchet MS" panose="020B0603020202020204" pitchFamily="34" charset="0"/>
              </a:rPr>
              <a:t> </a:t>
            </a:r>
            <a:r>
              <a:rPr lang="pt-BR" dirty="0">
                <a:latin typeface="Trebuchet MS" panose="020B0603020202020204" pitchFamily="34" charset="0"/>
              </a:rPr>
              <a:t>é considerado a forma mais barata de transporte a longas distâncias, pois consegue conduzir grandes quantidades de carga com custo reduzido.</a:t>
            </a:r>
          </a:p>
        </p:txBody>
      </p:sp>
    </p:spTree>
    <p:extLst>
      <p:ext uri="{BB962C8B-B14F-4D97-AF65-F5344CB8AC3E}">
        <p14:creationId xmlns:p14="http://schemas.microsoft.com/office/powerpoint/2010/main" val="2093166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p:txBody>
          <a:bodyPr/>
          <a:lstStyle/>
          <a:p>
            <a:r>
              <a:rPr lang="pt-BR" b="1" dirty="0">
                <a:solidFill>
                  <a:srgbClr val="EBC766"/>
                </a:solidFill>
              </a:rPr>
              <a:t>Os rios e as sociedades</a:t>
            </a:r>
          </a:p>
        </p:txBody>
      </p:sp>
      <p:pic>
        <p:nvPicPr>
          <p:cNvPr id="3" name="Imagem 2">
            <a:extLst>
              <a:ext uri="{FF2B5EF4-FFF2-40B4-BE49-F238E27FC236}">
                <a16:creationId xmlns:a16="http://schemas.microsoft.com/office/drawing/2014/main" id="{440B797D-332D-4FA2-9ACE-516913C4A8DF}"/>
              </a:ext>
            </a:extLst>
          </p:cNvPr>
          <p:cNvPicPr>
            <a:picLocks noChangeAspect="1"/>
          </p:cNvPicPr>
          <p:nvPr/>
        </p:nvPicPr>
        <p:blipFill rotWithShape="1">
          <a:blip r:embed="rId2"/>
          <a:srcRect r="10541"/>
          <a:stretch/>
        </p:blipFill>
        <p:spPr>
          <a:xfrm>
            <a:off x="572740" y="1445571"/>
            <a:ext cx="7998520" cy="4555417"/>
          </a:xfrm>
          <a:prstGeom prst="rect">
            <a:avLst/>
          </a:prstGeom>
        </p:spPr>
      </p:pic>
      <p:sp>
        <p:nvSpPr>
          <p:cNvPr id="4" name="Retângulo 3">
            <a:extLst>
              <a:ext uri="{FF2B5EF4-FFF2-40B4-BE49-F238E27FC236}">
                <a16:creationId xmlns:a16="http://schemas.microsoft.com/office/drawing/2014/main" id="{4A0560C7-3D9D-4034-AFE5-161A255E5762}"/>
              </a:ext>
            </a:extLst>
          </p:cNvPr>
          <p:cNvSpPr/>
          <p:nvPr/>
        </p:nvSpPr>
        <p:spPr>
          <a:xfrm rot="16200000">
            <a:off x="6477251" y="3431703"/>
            <a:ext cx="4309378" cy="184666"/>
          </a:xfrm>
          <a:prstGeom prst="rect">
            <a:avLst/>
          </a:prstGeom>
        </p:spPr>
        <p:txBody>
          <a:bodyPr wrap="square">
            <a:spAutoFit/>
          </a:bodyPr>
          <a:lstStyle/>
          <a:p>
            <a:pPr algn="r"/>
            <a:r>
              <a:rPr lang="fr-FR" sz="600" dirty="0">
                <a:solidFill>
                  <a:schemeClr val="tx1">
                    <a:lumMod val="75000"/>
                    <a:lumOff val="25000"/>
                  </a:schemeClr>
                </a:solidFill>
                <a:latin typeface="Trebuchet MS" panose="020B0603020202020204" pitchFamily="34" charset="0"/>
              </a:rPr>
              <a:t>yut4ta/Shutterstock</a:t>
            </a:r>
          </a:p>
        </p:txBody>
      </p:sp>
      <p:sp>
        <p:nvSpPr>
          <p:cNvPr id="5" name="Retângulo 4">
            <a:extLst>
              <a:ext uri="{FF2B5EF4-FFF2-40B4-BE49-F238E27FC236}">
                <a16:creationId xmlns:a16="http://schemas.microsoft.com/office/drawing/2014/main" id="{E112545F-018B-4DAF-9D15-5C728C1E1098}"/>
              </a:ext>
            </a:extLst>
          </p:cNvPr>
          <p:cNvSpPr/>
          <p:nvPr/>
        </p:nvSpPr>
        <p:spPr>
          <a:xfrm>
            <a:off x="572740" y="4384086"/>
            <a:ext cx="7998520" cy="1365728"/>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latin typeface="Trebuchet MS" panose="020B0603020202020204" pitchFamily="34" charset="0"/>
              </a:rPr>
              <a:t> O abastecimento urbano é, hoje, uma das maiores preocupações das autoridades sanitárias, pois grande parte dos rios que fornecem água às cidades está poluída ou enfrenta algum tipo de degradação.</a:t>
            </a:r>
          </a:p>
        </p:txBody>
      </p:sp>
    </p:spTree>
    <p:extLst>
      <p:ext uri="{BB962C8B-B14F-4D97-AF65-F5344CB8AC3E}">
        <p14:creationId xmlns:p14="http://schemas.microsoft.com/office/powerpoint/2010/main" val="293692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p:txBody>
          <a:bodyPr/>
          <a:lstStyle/>
          <a:p>
            <a:r>
              <a:rPr lang="pt-BR" b="1" dirty="0">
                <a:solidFill>
                  <a:srgbClr val="EBC766"/>
                </a:solidFill>
              </a:rPr>
              <a:t>Principais bacias </a:t>
            </a:r>
            <a:r>
              <a:rPr lang="pt-BR" b="1" dirty="0" err="1">
                <a:solidFill>
                  <a:srgbClr val="EBC766"/>
                </a:solidFill>
              </a:rPr>
              <a:t>hidrográﬁcas</a:t>
            </a:r>
            <a:endParaRPr lang="pt-BR" b="1" dirty="0">
              <a:solidFill>
                <a:srgbClr val="EBC766"/>
              </a:solidFill>
            </a:endParaRPr>
          </a:p>
        </p:txBody>
      </p:sp>
      <p:pic>
        <p:nvPicPr>
          <p:cNvPr id="3" name="Imagem 2">
            <a:extLst>
              <a:ext uri="{FF2B5EF4-FFF2-40B4-BE49-F238E27FC236}">
                <a16:creationId xmlns:a16="http://schemas.microsoft.com/office/drawing/2014/main" id="{CC41CC60-E1A5-4A6A-8A5E-4BE2E918AB4F}"/>
              </a:ext>
            </a:extLst>
          </p:cNvPr>
          <p:cNvPicPr>
            <a:picLocks noChangeAspect="1"/>
          </p:cNvPicPr>
          <p:nvPr/>
        </p:nvPicPr>
        <p:blipFill>
          <a:blip r:embed="rId2"/>
          <a:stretch>
            <a:fillRect/>
          </a:stretch>
        </p:blipFill>
        <p:spPr>
          <a:xfrm>
            <a:off x="415637" y="1464911"/>
            <a:ext cx="8312727" cy="3441614"/>
          </a:xfrm>
          <a:prstGeom prst="rect">
            <a:avLst/>
          </a:prstGeom>
        </p:spPr>
      </p:pic>
      <p:sp>
        <p:nvSpPr>
          <p:cNvPr id="4" name="Retângulo 3">
            <a:extLst>
              <a:ext uri="{FF2B5EF4-FFF2-40B4-BE49-F238E27FC236}">
                <a16:creationId xmlns:a16="http://schemas.microsoft.com/office/drawing/2014/main" id="{CE71C29F-B429-4992-95F5-F4D6E61B370E}"/>
              </a:ext>
            </a:extLst>
          </p:cNvPr>
          <p:cNvSpPr/>
          <p:nvPr/>
        </p:nvSpPr>
        <p:spPr>
          <a:xfrm rot="16200000">
            <a:off x="6611475" y="3909876"/>
            <a:ext cx="4309378" cy="184666"/>
          </a:xfrm>
          <a:prstGeom prst="rect">
            <a:avLst/>
          </a:prstGeom>
        </p:spPr>
        <p:txBody>
          <a:bodyPr wrap="square">
            <a:spAutoFit/>
          </a:bodyPr>
          <a:lstStyle/>
          <a:p>
            <a:pPr algn="r"/>
            <a:r>
              <a:rPr lang="en-US" sz="600" dirty="0" err="1">
                <a:solidFill>
                  <a:schemeClr val="tx1">
                    <a:lumMod val="75000"/>
                    <a:lumOff val="25000"/>
                  </a:schemeClr>
                </a:solidFill>
                <a:latin typeface="Trebuchet MS" panose="020B0603020202020204" pitchFamily="34" charset="0"/>
              </a:rPr>
              <a:t>Unesp</a:t>
            </a:r>
            <a:r>
              <a:rPr lang="en-US" sz="600" dirty="0">
                <a:solidFill>
                  <a:schemeClr val="tx1">
                    <a:lumMod val="75000"/>
                    <a:lumOff val="25000"/>
                  </a:schemeClr>
                </a:solidFill>
                <a:latin typeface="Trebuchet MS" panose="020B0603020202020204" pitchFamily="34" charset="0"/>
              </a:rPr>
              <a:t>; WCMC; WRI; AAAS e Atlas of Population and Environment.</a:t>
            </a:r>
          </a:p>
        </p:txBody>
      </p:sp>
      <p:sp>
        <p:nvSpPr>
          <p:cNvPr id="5" name="Retângulo 4">
            <a:extLst>
              <a:ext uri="{FF2B5EF4-FFF2-40B4-BE49-F238E27FC236}">
                <a16:creationId xmlns:a16="http://schemas.microsoft.com/office/drawing/2014/main" id="{D4A6ABE1-E3D8-4686-9AC6-8A5898B63DF9}"/>
              </a:ext>
            </a:extLst>
          </p:cNvPr>
          <p:cNvSpPr/>
          <p:nvPr/>
        </p:nvSpPr>
        <p:spPr>
          <a:xfrm>
            <a:off x="511729" y="5270320"/>
            <a:ext cx="8380270" cy="830997"/>
          </a:xfrm>
          <a:prstGeom prst="rect">
            <a:avLst/>
          </a:prstGeom>
        </p:spPr>
        <p:txBody>
          <a:bodyPr wrap="square">
            <a:spAutoFit/>
          </a:bodyPr>
          <a:lstStyle/>
          <a:p>
            <a:pPr algn="ctr"/>
            <a:r>
              <a:rPr lang="pt-BR" sz="1600" dirty="0">
                <a:solidFill>
                  <a:schemeClr val="tx1">
                    <a:lumMod val="75000"/>
                    <a:lumOff val="25000"/>
                  </a:schemeClr>
                </a:solidFill>
                <a:latin typeface="Trebuchet MS" panose="020B0603020202020204" pitchFamily="34" charset="0"/>
              </a:rPr>
              <a:t>Estão representadas as mais importantes bacias hidrográficas do planeta. </a:t>
            </a:r>
          </a:p>
          <a:p>
            <a:pPr algn="ctr"/>
            <a:r>
              <a:rPr lang="pt-BR" sz="1600" dirty="0">
                <a:solidFill>
                  <a:schemeClr val="tx1">
                    <a:lumMod val="75000"/>
                    <a:lumOff val="25000"/>
                  </a:schemeClr>
                </a:solidFill>
                <a:latin typeface="Trebuchet MS" panose="020B0603020202020204" pitchFamily="34" charset="0"/>
              </a:rPr>
              <a:t>Suas diferentes características implicam as mais diversificadas formas de utilização econômica.</a:t>
            </a:r>
          </a:p>
        </p:txBody>
      </p:sp>
    </p:spTree>
    <p:extLst>
      <p:ext uri="{BB962C8B-B14F-4D97-AF65-F5344CB8AC3E}">
        <p14:creationId xmlns:p14="http://schemas.microsoft.com/office/powerpoint/2010/main" val="412725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p:txBody>
          <a:bodyPr/>
          <a:lstStyle/>
          <a:p>
            <a:r>
              <a:rPr lang="pt-BR" b="1" dirty="0">
                <a:solidFill>
                  <a:srgbClr val="EBC766"/>
                </a:solidFill>
              </a:rPr>
              <a:t>Principais bacias </a:t>
            </a:r>
            <a:r>
              <a:rPr lang="pt-BR" b="1" dirty="0" err="1">
                <a:solidFill>
                  <a:srgbClr val="EBC766"/>
                </a:solidFill>
              </a:rPr>
              <a:t>hidrográﬁcas</a:t>
            </a:r>
            <a:endParaRPr lang="pt-BR" b="1" dirty="0">
              <a:solidFill>
                <a:srgbClr val="EBC766"/>
              </a:solidFill>
            </a:endParaRPr>
          </a:p>
        </p:txBody>
      </p:sp>
      <p:sp>
        <p:nvSpPr>
          <p:cNvPr id="3" name="Retângulo 2">
            <a:extLst>
              <a:ext uri="{FF2B5EF4-FFF2-40B4-BE49-F238E27FC236}">
                <a16:creationId xmlns:a16="http://schemas.microsoft.com/office/drawing/2014/main" id="{F979BCC9-D755-4DA9-AF3B-11700AB7E9DB}"/>
              </a:ext>
            </a:extLst>
          </p:cNvPr>
          <p:cNvSpPr/>
          <p:nvPr/>
        </p:nvSpPr>
        <p:spPr>
          <a:xfrm>
            <a:off x="486576" y="1110736"/>
            <a:ext cx="2725426" cy="400110"/>
          </a:xfrm>
          <a:prstGeom prst="rect">
            <a:avLst/>
          </a:prstGeom>
        </p:spPr>
        <p:txBody>
          <a:bodyPr wrap="none">
            <a:spAutoFit/>
          </a:bodyPr>
          <a:lstStyle/>
          <a:p>
            <a:r>
              <a:rPr lang="pt-BR" sz="2000" dirty="0">
                <a:solidFill>
                  <a:srgbClr val="EBC766"/>
                </a:solidFill>
                <a:latin typeface="Trebuchet MS" panose="020B0603020202020204" pitchFamily="34" charset="0"/>
              </a:rPr>
              <a:t>Continente americano</a:t>
            </a:r>
          </a:p>
        </p:txBody>
      </p:sp>
      <p:pic>
        <p:nvPicPr>
          <p:cNvPr id="4" name="Imagem 3">
            <a:extLst>
              <a:ext uri="{FF2B5EF4-FFF2-40B4-BE49-F238E27FC236}">
                <a16:creationId xmlns:a16="http://schemas.microsoft.com/office/drawing/2014/main" id="{C71E3111-7E97-4A90-8849-36CAB4E13B35}"/>
              </a:ext>
            </a:extLst>
          </p:cNvPr>
          <p:cNvPicPr>
            <a:picLocks noChangeAspect="1"/>
          </p:cNvPicPr>
          <p:nvPr/>
        </p:nvPicPr>
        <p:blipFill>
          <a:blip r:embed="rId2"/>
          <a:stretch>
            <a:fillRect/>
          </a:stretch>
        </p:blipFill>
        <p:spPr>
          <a:xfrm>
            <a:off x="4932728" y="1175252"/>
            <a:ext cx="4060846" cy="5082363"/>
          </a:xfrm>
          <a:prstGeom prst="rect">
            <a:avLst/>
          </a:prstGeom>
        </p:spPr>
      </p:pic>
      <p:sp>
        <p:nvSpPr>
          <p:cNvPr id="5" name="Retângulo 4">
            <a:extLst>
              <a:ext uri="{FF2B5EF4-FFF2-40B4-BE49-F238E27FC236}">
                <a16:creationId xmlns:a16="http://schemas.microsoft.com/office/drawing/2014/main" id="{F86A8A6D-8230-4444-93AB-3A740330FC20}"/>
              </a:ext>
            </a:extLst>
          </p:cNvPr>
          <p:cNvSpPr/>
          <p:nvPr/>
        </p:nvSpPr>
        <p:spPr>
          <a:xfrm rot="16200000">
            <a:off x="6837978" y="3331035"/>
            <a:ext cx="4309378" cy="184666"/>
          </a:xfrm>
          <a:prstGeom prst="rect">
            <a:avLst/>
          </a:prstGeom>
        </p:spPr>
        <p:txBody>
          <a:bodyPr wrap="square">
            <a:spAutoFit/>
          </a:bodyPr>
          <a:lstStyle/>
          <a:p>
            <a:pPr algn="r"/>
            <a:r>
              <a:rPr lang="pt-BR" sz="600" dirty="0">
                <a:solidFill>
                  <a:schemeClr val="tx1">
                    <a:lumMod val="75000"/>
                    <a:lumOff val="25000"/>
                  </a:schemeClr>
                </a:solidFill>
                <a:latin typeface="Trebuchet MS" panose="020B0603020202020204" pitchFamily="34" charset="0"/>
              </a:rPr>
              <a:t>ATLANTE De Agostini. Novara: </a:t>
            </a:r>
            <a:r>
              <a:rPr lang="pt-BR" sz="600" dirty="0" err="1">
                <a:solidFill>
                  <a:schemeClr val="tx1">
                    <a:lumMod val="75000"/>
                    <a:lumOff val="25000"/>
                  </a:schemeClr>
                </a:solidFill>
                <a:latin typeface="Trebuchet MS" panose="020B0603020202020204" pitchFamily="34" charset="0"/>
              </a:rPr>
              <a:t>Istituto</a:t>
            </a:r>
            <a:r>
              <a:rPr lang="pt-BR" sz="600" dirty="0">
                <a:solidFill>
                  <a:schemeClr val="tx1">
                    <a:lumMod val="75000"/>
                    <a:lumOff val="25000"/>
                  </a:schemeClr>
                </a:solidFill>
                <a:latin typeface="Trebuchet MS" panose="020B0603020202020204" pitchFamily="34" charset="0"/>
              </a:rPr>
              <a:t> De Agostini, 2010.</a:t>
            </a:r>
            <a:endParaRPr lang="en-US" sz="600" dirty="0">
              <a:solidFill>
                <a:schemeClr val="tx1">
                  <a:lumMod val="75000"/>
                  <a:lumOff val="25000"/>
                </a:schemeClr>
              </a:solidFill>
              <a:latin typeface="Trebuchet MS" panose="020B0603020202020204" pitchFamily="34" charset="0"/>
            </a:endParaRPr>
          </a:p>
        </p:txBody>
      </p:sp>
      <p:sp>
        <p:nvSpPr>
          <p:cNvPr id="6" name="Retângulo 5">
            <a:extLst>
              <a:ext uri="{FF2B5EF4-FFF2-40B4-BE49-F238E27FC236}">
                <a16:creationId xmlns:a16="http://schemas.microsoft.com/office/drawing/2014/main" id="{64A938CB-E47B-4A0A-8F9A-262834582069}"/>
              </a:ext>
            </a:extLst>
          </p:cNvPr>
          <p:cNvSpPr/>
          <p:nvPr/>
        </p:nvSpPr>
        <p:spPr>
          <a:xfrm>
            <a:off x="318782" y="3199106"/>
            <a:ext cx="4512371" cy="1077218"/>
          </a:xfrm>
          <a:prstGeom prst="rect">
            <a:avLst/>
          </a:prstGeom>
        </p:spPr>
        <p:txBody>
          <a:bodyPr wrap="square">
            <a:spAutoFit/>
          </a:bodyPr>
          <a:lstStyle/>
          <a:p>
            <a:pPr algn="ctr"/>
            <a:r>
              <a:rPr lang="pt-BR" sz="1600" dirty="0">
                <a:solidFill>
                  <a:schemeClr val="tx1">
                    <a:lumMod val="75000"/>
                    <a:lumOff val="25000"/>
                  </a:schemeClr>
                </a:solidFill>
                <a:latin typeface="Trebuchet MS" panose="020B0603020202020204" pitchFamily="34" charset="0"/>
              </a:rPr>
              <a:t>A América tem terras em todas as zonas climáticas, exceção feita à Zona glacial antártica. Por esse motivo, apresenta uma rede hidrográfica densa e bastante variada. </a:t>
            </a:r>
          </a:p>
        </p:txBody>
      </p:sp>
    </p:spTree>
    <p:extLst>
      <p:ext uri="{BB962C8B-B14F-4D97-AF65-F5344CB8AC3E}">
        <p14:creationId xmlns:p14="http://schemas.microsoft.com/office/powerpoint/2010/main" val="209097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p:txBody>
          <a:bodyPr/>
          <a:lstStyle/>
          <a:p>
            <a:r>
              <a:rPr lang="pt-BR" b="1" dirty="0">
                <a:solidFill>
                  <a:srgbClr val="EBC766"/>
                </a:solidFill>
              </a:rPr>
              <a:t>Principais bacias </a:t>
            </a:r>
            <a:r>
              <a:rPr lang="pt-BR" b="1" dirty="0" err="1">
                <a:solidFill>
                  <a:srgbClr val="EBC766"/>
                </a:solidFill>
              </a:rPr>
              <a:t>hidrográﬁcas</a:t>
            </a:r>
            <a:endParaRPr lang="pt-BR" b="1" dirty="0">
              <a:solidFill>
                <a:srgbClr val="EBC766"/>
              </a:solidFill>
            </a:endParaRPr>
          </a:p>
        </p:txBody>
      </p:sp>
      <p:sp>
        <p:nvSpPr>
          <p:cNvPr id="3" name="Retângulo 2">
            <a:extLst>
              <a:ext uri="{FF2B5EF4-FFF2-40B4-BE49-F238E27FC236}">
                <a16:creationId xmlns:a16="http://schemas.microsoft.com/office/drawing/2014/main" id="{F979BCC9-D755-4DA9-AF3B-11700AB7E9DB}"/>
              </a:ext>
            </a:extLst>
          </p:cNvPr>
          <p:cNvSpPr/>
          <p:nvPr/>
        </p:nvSpPr>
        <p:spPr>
          <a:xfrm>
            <a:off x="486576" y="1110736"/>
            <a:ext cx="2725426" cy="400110"/>
          </a:xfrm>
          <a:prstGeom prst="rect">
            <a:avLst/>
          </a:prstGeom>
        </p:spPr>
        <p:txBody>
          <a:bodyPr wrap="none">
            <a:spAutoFit/>
          </a:bodyPr>
          <a:lstStyle/>
          <a:p>
            <a:r>
              <a:rPr lang="pt-BR" sz="2000" dirty="0">
                <a:solidFill>
                  <a:srgbClr val="EBC766"/>
                </a:solidFill>
                <a:latin typeface="Trebuchet MS" panose="020B0603020202020204" pitchFamily="34" charset="0"/>
              </a:rPr>
              <a:t>Continente americano</a:t>
            </a:r>
          </a:p>
        </p:txBody>
      </p:sp>
      <p:pic>
        <p:nvPicPr>
          <p:cNvPr id="4" name="Imagem 3">
            <a:extLst>
              <a:ext uri="{FF2B5EF4-FFF2-40B4-BE49-F238E27FC236}">
                <a16:creationId xmlns:a16="http://schemas.microsoft.com/office/drawing/2014/main" id="{C71E3111-7E97-4A90-8849-36CAB4E13B35}"/>
              </a:ext>
            </a:extLst>
          </p:cNvPr>
          <p:cNvPicPr>
            <a:picLocks noChangeAspect="1"/>
          </p:cNvPicPr>
          <p:nvPr/>
        </p:nvPicPr>
        <p:blipFill>
          <a:blip r:embed="rId2"/>
          <a:stretch>
            <a:fillRect/>
          </a:stretch>
        </p:blipFill>
        <p:spPr>
          <a:xfrm>
            <a:off x="4932728" y="1175252"/>
            <a:ext cx="4060846" cy="5082363"/>
          </a:xfrm>
          <a:prstGeom prst="rect">
            <a:avLst/>
          </a:prstGeom>
        </p:spPr>
      </p:pic>
      <p:sp>
        <p:nvSpPr>
          <p:cNvPr id="5" name="Retângulo 4">
            <a:extLst>
              <a:ext uri="{FF2B5EF4-FFF2-40B4-BE49-F238E27FC236}">
                <a16:creationId xmlns:a16="http://schemas.microsoft.com/office/drawing/2014/main" id="{F86A8A6D-8230-4444-93AB-3A740330FC20}"/>
              </a:ext>
            </a:extLst>
          </p:cNvPr>
          <p:cNvSpPr/>
          <p:nvPr/>
        </p:nvSpPr>
        <p:spPr>
          <a:xfrm rot="16200000">
            <a:off x="6837978" y="3331035"/>
            <a:ext cx="4309378" cy="184666"/>
          </a:xfrm>
          <a:prstGeom prst="rect">
            <a:avLst/>
          </a:prstGeom>
        </p:spPr>
        <p:txBody>
          <a:bodyPr wrap="square">
            <a:spAutoFit/>
          </a:bodyPr>
          <a:lstStyle/>
          <a:p>
            <a:pPr algn="r"/>
            <a:r>
              <a:rPr lang="pt-BR" sz="600" dirty="0">
                <a:solidFill>
                  <a:schemeClr val="tx1">
                    <a:lumMod val="75000"/>
                    <a:lumOff val="25000"/>
                  </a:schemeClr>
                </a:solidFill>
                <a:latin typeface="Trebuchet MS" panose="020B0603020202020204" pitchFamily="34" charset="0"/>
              </a:rPr>
              <a:t>ATLANTE De Agostini. Novara: </a:t>
            </a:r>
            <a:r>
              <a:rPr lang="pt-BR" sz="600" dirty="0" err="1">
                <a:solidFill>
                  <a:schemeClr val="tx1">
                    <a:lumMod val="75000"/>
                    <a:lumOff val="25000"/>
                  </a:schemeClr>
                </a:solidFill>
                <a:latin typeface="Trebuchet MS" panose="020B0603020202020204" pitchFamily="34" charset="0"/>
              </a:rPr>
              <a:t>Istituto</a:t>
            </a:r>
            <a:r>
              <a:rPr lang="pt-BR" sz="600" dirty="0">
                <a:solidFill>
                  <a:schemeClr val="tx1">
                    <a:lumMod val="75000"/>
                    <a:lumOff val="25000"/>
                  </a:schemeClr>
                </a:solidFill>
                <a:latin typeface="Trebuchet MS" panose="020B0603020202020204" pitchFamily="34" charset="0"/>
              </a:rPr>
              <a:t> De Agostini, 2010.</a:t>
            </a:r>
            <a:endParaRPr lang="en-US" sz="600" dirty="0">
              <a:solidFill>
                <a:schemeClr val="tx1">
                  <a:lumMod val="75000"/>
                  <a:lumOff val="25000"/>
                </a:schemeClr>
              </a:solidFill>
              <a:latin typeface="Trebuchet MS" panose="020B0603020202020204" pitchFamily="34" charset="0"/>
            </a:endParaRPr>
          </a:p>
        </p:txBody>
      </p:sp>
      <p:sp>
        <p:nvSpPr>
          <p:cNvPr id="6" name="Retângulo 5">
            <a:extLst>
              <a:ext uri="{FF2B5EF4-FFF2-40B4-BE49-F238E27FC236}">
                <a16:creationId xmlns:a16="http://schemas.microsoft.com/office/drawing/2014/main" id="{64A938CB-E47B-4A0A-8F9A-262834582069}"/>
              </a:ext>
            </a:extLst>
          </p:cNvPr>
          <p:cNvSpPr/>
          <p:nvPr/>
        </p:nvSpPr>
        <p:spPr>
          <a:xfrm>
            <a:off x="276837" y="1949145"/>
            <a:ext cx="4512371" cy="3785652"/>
          </a:xfrm>
          <a:prstGeom prst="rect">
            <a:avLst/>
          </a:prstGeom>
        </p:spPr>
        <p:txBody>
          <a:bodyPr wrap="square">
            <a:spAutoFit/>
          </a:bodyPr>
          <a:lstStyle/>
          <a:p>
            <a:pPr algn="ctr"/>
            <a:r>
              <a:rPr lang="pt-BR" sz="1600" dirty="0">
                <a:solidFill>
                  <a:schemeClr val="tx1">
                    <a:lumMod val="75000"/>
                    <a:lumOff val="25000"/>
                  </a:schemeClr>
                </a:solidFill>
                <a:latin typeface="Trebuchet MS" panose="020B0603020202020204" pitchFamily="34" charset="0"/>
              </a:rPr>
              <a:t>Em virtude do grau de importância para o transporte, destacam-se os rios a seguir:</a:t>
            </a:r>
          </a:p>
          <a:p>
            <a:pPr algn="ctr"/>
            <a:endParaRPr lang="pt-BR" sz="1600" dirty="0">
              <a:solidFill>
                <a:schemeClr val="tx1">
                  <a:lumMod val="75000"/>
                  <a:lumOff val="25000"/>
                </a:schemeClr>
              </a:solidFill>
              <a:latin typeface="Trebuchet MS" panose="020B0603020202020204" pitchFamily="34" charset="0"/>
            </a:endParaRPr>
          </a:p>
          <a:p>
            <a:pPr algn="ctr"/>
            <a:endParaRPr lang="pt-BR" sz="1600" dirty="0">
              <a:solidFill>
                <a:schemeClr val="tx1">
                  <a:lumMod val="75000"/>
                  <a:lumOff val="25000"/>
                </a:schemeClr>
              </a:solidFill>
              <a:latin typeface="Trebuchet MS" panose="020B0603020202020204" pitchFamily="34" charset="0"/>
            </a:endParaRPr>
          </a:p>
          <a:p>
            <a:pPr algn="ctr"/>
            <a:r>
              <a:rPr lang="pt-BR" sz="1600" dirty="0">
                <a:solidFill>
                  <a:schemeClr val="tx1">
                    <a:lumMod val="75000"/>
                    <a:lumOff val="25000"/>
                  </a:schemeClr>
                </a:solidFill>
                <a:latin typeface="Trebuchet MS" panose="020B0603020202020204" pitchFamily="34" charset="0"/>
              </a:rPr>
              <a:t>Na </a:t>
            </a:r>
            <a:r>
              <a:rPr lang="pt-BR" sz="1600" b="1" dirty="0">
                <a:solidFill>
                  <a:schemeClr val="tx1">
                    <a:lumMod val="75000"/>
                    <a:lumOff val="25000"/>
                  </a:schemeClr>
                </a:solidFill>
                <a:latin typeface="Trebuchet MS" panose="020B0603020202020204" pitchFamily="34" charset="0"/>
              </a:rPr>
              <a:t>América do Norte</a:t>
            </a:r>
            <a:r>
              <a:rPr lang="pt-BR" sz="1600" dirty="0">
                <a:solidFill>
                  <a:schemeClr val="tx1">
                    <a:lumMod val="75000"/>
                    <a:lumOff val="25000"/>
                  </a:schemeClr>
                </a:solidFill>
                <a:latin typeface="Trebuchet MS" panose="020B0603020202020204" pitchFamily="34" charset="0"/>
              </a:rPr>
              <a:t>, os rios Mackenzie e São Lourenço, bacias dos rios </a:t>
            </a:r>
            <a:r>
              <a:rPr lang="pt-BR" sz="1600" dirty="0" err="1">
                <a:solidFill>
                  <a:schemeClr val="tx1">
                    <a:lumMod val="75000"/>
                    <a:lumOff val="25000"/>
                  </a:schemeClr>
                </a:solidFill>
                <a:latin typeface="Trebuchet MS" panose="020B0603020202020204" pitchFamily="34" charset="0"/>
              </a:rPr>
              <a:t>Mississípi</a:t>
            </a:r>
            <a:r>
              <a:rPr lang="pt-BR" sz="1600" dirty="0">
                <a:solidFill>
                  <a:schemeClr val="tx1">
                    <a:lumMod val="75000"/>
                    <a:lumOff val="25000"/>
                  </a:schemeClr>
                </a:solidFill>
                <a:latin typeface="Trebuchet MS" panose="020B0603020202020204" pitchFamily="34" charset="0"/>
              </a:rPr>
              <a:t>-Missouri e do rio Hudson e dos rios Colorado, Colúmbia e Sacramento.</a:t>
            </a:r>
          </a:p>
          <a:p>
            <a:pPr algn="ctr"/>
            <a:endParaRPr lang="pt-BR" sz="1600" dirty="0">
              <a:solidFill>
                <a:schemeClr val="tx1">
                  <a:lumMod val="75000"/>
                  <a:lumOff val="25000"/>
                </a:schemeClr>
              </a:solidFill>
              <a:latin typeface="Trebuchet MS" panose="020B0603020202020204" pitchFamily="34" charset="0"/>
            </a:endParaRPr>
          </a:p>
          <a:p>
            <a:pPr algn="ctr"/>
            <a:r>
              <a:rPr lang="pt-BR" sz="1600" dirty="0">
                <a:solidFill>
                  <a:schemeClr val="tx1">
                    <a:lumMod val="75000"/>
                    <a:lumOff val="25000"/>
                  </a:schemeClr>
                </a:solidFill>
                <a:latin typeface="Trebuchet MS" panose="020B0603020202020204" pitchFamily="34" charset="0"/>
              </a:rPr>
              <a:t>Na </a:t>
            </a:r>
            <a:r>
              <a:rPr lang="pt-BR" sz="1600" b="1" dirty="0">
                <a:solidFill>
                  <a:schemeClr val="tx1">
                    <a:lumMod val="75000"/>
                    <a:lumOff val="25000"/>
                  </a:schemeClr>
                </a:solidFill>
                <a:latin typeface="Trebuchet MS" panose="020B0603020202020204" pitchFamily="34" charset="0"/>
              </a:rPr>
              <a:t>América do Sul</a:t>
            </a:r>
            <a:r>
              <a:rPr lang="pt-BR" sz="1600" dirty="0">
                <a:solidFill>
                  <a:schemeClr val="tx1">
                    <a:lumMod val="75000"/>
                    <a:lumOff val="25000"/>
                  </a:schemeClr>
                </a:solidFill>
                <a:latin typeface="Trebuchet MS" panose="020B0603020202020204" pitchFamily="34" charset="0"/>
              </a:rPr>
              <a:t>, rio Orenoco, na Venezuela; a bacia Amazônica, cuja maior parte se encontra no Brasil; a bacia Platina; a bacia do São Francisco e a bacia dos rios Araguaia-Tocantins, ambas em território brasileiro.</a:t>
            </a:r>
          </a:p>
        </p:txBody>
      </p:sp>
    </p:spTree>
    <p:extLst>
      <p:ext uri="{BB962C8B-B14F-4D97-AF65-F5344CB8AC3E}">
        <p14:creationId xmlns:p14="http://schemas.microsoft.com/office/powerpoint/2010/main" val="2863738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p:txBody>
          <a:bodyPr/>
          <a:lstStyle/>
          <a:p>
            <a:r>
              <a:rPr lang="pt-BR" b="1" dirty="0">
                <a:solidFill>
                  <a:srgbClr val="EBC766"/>
                </a:solidFill>
              </a:rPr>
              <a:t>Principais bacias </a:t>
            </a:r>
            <a:r>
              <a:rPr lang="pt-BR" b="1" dirty="0" err="1">
                <a:solidFill>
                  <a:srgbClr val="EBC766"/>
                </a:solidFill>
              </a:rPr>
              <a:t>hidrográﬁcas</a:t>
            </a:r>
            <a:endParaRPr lang="pt-BR" b="1" dirty="0">
              <a:solidFill>
                <a:srgbClr val="EBC766"/>
              </a:solidFill>
            </a:endParaRPr>
          </a:p>
        </p:txBody>
      </p:sp>
      <p:sp>
        <p:nvSpPr>
          <p:cNvPr id="3" name="Retângulo 2">
            <a:extLst>
              <a:ext uri="{FF2B5EF4-FFF2-40B4-BE49-F238E27FC236}">
                <a16:creationId xmlns:a16="http://schemas.microsoft.com/office/drawing/2014/main" id="{F979BCC9-D755-4DA9-AF3B-11700AB7E9DB}"/>
              </a:ext>
            </a:extLst>
          </p:cNvPr>
          <p:cNvSpPr/>
          <p:nvPr/>
        </p:nvSpPr>
        <p:spPr>
          <a:xfrm>
            <a:off x="486576" y="1110736"/>
            <a:ext cx="976549" cy="400110"/>
          </a:xfrm>
          <a:prstGeom prst="rect">
            <a:avLst/>
          </a:prstGeom>
        </p:spPr>
        <p:txBody>
          <a:bodyPr wrap="none">
            <a:spAutoFit/>
          </a:bodyPr>
          <a:lstStyle/>
          <a:p>
            <a:r>
              <a:rPr lang="pt-BR" sz="2000" dirty="0">
                <a:solidFill>
                  <a:srgbClr val="EBC766"/>
                </a:solidFill>
                <a:latin typeface="Trebuchet MS" panose="020B0603020202020204" pitchFamily="34" charset="0"/>
              </a:rPr>
              <a:t>Europa</a:t>
            </a:r>
          </a:p>
        </p:txBody>
      </p:sp>
      <p:pic>
        <p:nvPicPr>
          <p:cNvPr id="4" name="Imagem 3">
            <a:extLst>
              <a:ext uri="{FF2B5EF4-FFF2-40B4-BE49-F238E27FC236}">
                <a16:creationId xmlns:a16="http://schemas.microsoft.com/office/drawing/2014/main" id="{425BCA93-5222-4396-B123-DB4F3E1053AA}"/>
              </a:ext>
            </a:extLst>
          </p:cNvPr>
          <p:cNvPicPr>
            <a:picLocks noChangeAspect="1"/>
          </p:cNvPicPr>
          <p:nvPr/>
        </p:nvPicPr>
        <p:blipFill>
          <a:blip r:embed="rId2"/>
          <a:stretch>
            <a:fillRect/>
          </a:stretch>
        </p:blipFill>
        <p:spPr>
          <a:xfrm>
            <a:off x="1540401" y="1573510"/>
            <a:ext cx="6147087" cy="4684105"/>
          </a:xfrm>
          <a:prstGeom prst="rect">
            <a:avLst/>
          </a:prstGeom>
        </p:spPr>
      </p:pic>
      <p:sp>
        <p:nvSpPr>
          <p:cNvPr id="5" name="Retângulo 4">
            <a:extLst>
              <a:ext uri="{FF2B5EF4-FFF2-40B4-BE49-F238E27FC236}">
                <a16:creationId xmlns:a16="http://schemas.microsoft.com/office/drawing/2014/main" id="{FF0D7DA4-66A0-4CC9-A449-A0548B37B47B}"/>
              </a:ext>
            </a:extLst>
          </p:cNvPr>
          <p:cNvSpPr/>
          <p:nvPr/>
        </p:nvSpPr>
        <p:spPr>
          <a:xfrm rot="16200000">
            <a:off x="5557912" y="3540760"/>
            <a:ext cx="4309378" cy="184666"/>
          </a:xfrm>
          <a:prstGeom prst="rect">
            <a:avLst/>
          </a:prstGeom>
        </p:spPr>
        <p:txBody>
          <a:bodyPr wrap="square">
            <a:spAutoFit/>
          </a:bodyPr>
          <a:lstStyle/>
          <a:p>
            <a:pPr algn="r"/>
            <a:r>
              <a:rPr lang="pt-BR" sz="600" dirty="0">
                <a:solidFill>
                  <a:schemeClr val="tx1">
                    <a:lumMod val="75000"/>
                    <a:lumOff val="25000"/>
                  </a:schemeClr>
                </a:solidFill>
                <a:latin typeface="Trebuchet MS" panose="020B0603020202020204" pitchFamily="34" charset="0"/>
              </a:rPr>
              <a:t>ATLANTE De Agostini. Novara: </a:t>
            </a:r>
            <a:r>
              <a:rPr lang="pt-BR" sz="600" dirty="0" err="1">
                <a:solidFill>
                  <a:schemeClr val="tx1">
                    <a:lumMod val="75000"/>
                    <a:lumOff val="25000"/>
                  </a:schemeClr>
                </a:solidFill>
                <a:latin typeface="Trebuchet MS" panose="020B0603020202020204" pitchFamily="34" charset="0"/>
              </a:rPr>
              <a:t>Istituto</a:t>
            </a:r>
            <a:r>
              <a:rPr lang="pt-BR" sz="600" dirty="0">
                <a:solidFill>
                  <a:schemeClr val="tx1">
                    <a:lumMod val="75000"/>
                    <a:lumOff val="25000"/>
                  </a:schemeClr>
                </a:solidFill>
                <a:latin typeface="Trebuchet MS" panose="020B0603020202020204" pitchFamily="34" charset="0"/>
              </a:rPr>
              <a:t> De Agostini, 2010.</a:t>
            </a:r>
          </a:p>
        </p:txBody>
      </p:sp>
    </p:spTree>
    <p:extLst>
      <p:ext uri="{BB962C8B-B14F-4D97-AF65-F5344CB8AC3E}">
        <p14:creationId xmlns:p14="http://schemas.microsoft.com/office/powerpoint/2010/main" val="1739523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p:txBody>
          <a:bodyPr/>
          <a:lstStyle/>
          <a:p>
            <a:r>
              <a:rPr lang="pt-BR" b="1" dirty="0">
                <a:solidFill>
                  <a:srgbClr val="EBC766"/>
                </a:solidFill>
              </a:rPr>
              <a:t>Principais bacias </a:t>
            </a:r>
            <a:r>
              <a:rPr lang="pt-BR" b="1" dirty="0" err="1">
                <a:solidFill>
                  <a:srgbClr val="EBC766"/>
                </a:solidFill>
              </a:rPr>
              <a:t>hidrográﬁcas</a:t>
            </a:r>
            <a:endParaRPr lang="pt-BR" b="1" dirty="0">
              <a:solidFill>
                <a:srgbClr val="EBC766"/>
              </a:solidFill>
            </a:endParaRPr>
          </a:p>
        </p:txBody>
      </p:sp>
      <p:sp>
        <p:nvSpPr>
          <p:cNvPr id="3" name="Retângulo 2">
            <a:extLst>
              <a:ext uri="{FF2B5EF4-FFF2-40B4-BE49-F238E27FC236}">
                <a16:creationId xmlns:a16="http://schemas.microsoft.com/office/drawing/2014/main" id="{F979BCC9-D755-4DA9-AF3B-11700AB7E9DB}"/>
              </a:ext>
            </a:extLst>
          </p:cNvPr>
          <p:cNvSpPr/>
          <p:nvPr/>
        </p:nvSpPr>
        <p:spPr>
          <a:xfrm>
            <a:off x="486576" y="1110736"/>
            <a:ext cx="647934" cy="400110"/>
          </a:xfrm>
          <a:prstGeom prst="rect">
            <a:avLst/>
          </a:prstGeom>
        </p:spPr>
        <p:txBody>
          <a:bodyPr wrap="none">
            <a:spAutoFit/>
          </a:bodyPr>
          <a:lstStyle/>
          <a:p>
            <a:r>
              <a:rPr lang="pt-BR" sz="2000" dirty="0">
                <a:solidFill>
                  <a:srgbClr val="EBC766"/>
                </a:solidFill>
                <a:latin typeface="Trebuchet MS" panose="020B0603020202020204" pitchFamily="34" charset="0"/>
              </a:rPr>
              <a:t>Ásia</a:t>
            </a:r>
          </a:p>
        </p:txBody>
      </p:sp>
      <p:pic>
        <p:nvPicPr>
          <p:cNvPr id="4" name="Imagem 3">
            <a:extLst>
              <a:ext uri="{FF2B5EF4-FFF2-40B4-BE49-F238E27FC236}">
                <a16:creationId xmlns:a16="http://schemas.microsoft.com/office/drawing/2014/main" id="{924D31C3-AE85-48DA-9575-1180FC529985}"/>
              </a:ext>
            </a:extLst>
          </p:cNvPr>
          <p:cNvPicPr>
            <a:picLocks noChangeAspect="1"/>
          </p:cNvPicPr>
          <p:nvPr/>
        </p:nvPicPr>
        <p:blipFill>
          <a:blip r:embed="rId2"/>
          <a:stretch>
            <a:fillRect/>
          </a:stretch>
        </p:blipFill>
        <p:spPr>
          <a:xfrm>
            <a:off x="4302002" y="1437295"/>
            <a:ext cx="4566710" cy="4684105"/>
          </a:xfrm>
          <a:prstGeom prst="rect">
            <a:avLst/>
          </a:prstGeom>
        </p:spPr>
      </p:pic>
      <p:sp>
        <p:nvSpPr>
          <p:cNvPr id="5" name="Retângulo 4">
            <a:extLst>
              <a:ext uri="{FF2B5EF4-FFF2-40B4-BE49-F238E27FC236}">
                <a16:creationId xmlns:a16="http://schemas.microsoft.com/office/drawing/2014/main" id="{7CC63F43-C82B-4457-BBEF-3CC9FB282370}"/>
              </a:ext>
            </a:extLst>
          </p:cNvPr>
          <p:cNvSpPr/>
          <p:nvPr/>
        </p:nvSpPr>
        <p:spPr>
          <a:xfrm rot="16200000">
            <a:off x="6740761" y="3599483"/>
            <a:ext cx="4309378" cy="184666"/>
          </a:xfrm>
          <a:prstGeom prst="rect">
            <a:avLst/>
          </a:prstGeom>
        </p:spPr>
        <p:txBody>
          <a:bodyPr wrap="square">
            <a:spAutoFit/>
          </a:bodyPr>
          <a:lstStyle/>
          <a:p>
            <a:pPr algn="r"/>
            <a:r>
              <a:rPr lang="pt-BR" sz="600" dirty="0">
                <a:solidFill>
                  <a:schemeClr val="tx1">
                    <a:lumMod val="75000"/>
                    <a:lumOff val="25000"/>
                  </a:schemeClr>
                </a:solidFill>
                <a:latin typeface="Trebuchet MS" panose="020B0603020202020204" pitchFamily="34" charset="0"/>
              </a:rPr>
              <a:t>ATLANTE De Agostini. Novara: </a:t>
            </a:r>
            <a:r>
              <a:rPr lang="pt-BR" sz="600" dirty="0" err="1">
                <a:solidFill>
                  <a:schemeClr val="tx1">
                    <a:lumMod val="75000"/>
                    <a:lumOff val="25000"/>
                  </a:schemeClr>
                </a:solidFill>
                <a:latin typeface="Trebuchet MS" panose="020B0603020202020204" pitchFamily="34" charset="0"/>
              </a:rPr>
              <a:t>Istituto</a:t>
            </a:r>
            <a:r>
              <a:rPr lang="pt-BR" sz="600" dirty="0">
                <a:solidFill>
                  <a:schemeClr val="tx1">
                    <a:lumMod val="75000"/>
                    <a:lumOff val="25000"/>
                  </a:schemeClr>
                </a:solidFill>
                <a:latin typeface="Trebuchet MS" panose="020B0603020202020204" pitchFamily="34" charset="0"/>
              </a:rPr>
              <a:t> De Agostini, 2010.</a:t>
            </a:r>
          </a:p>
        </p:txBody>
      </p:sp>
      <p:sp>
        <p:nvSpPr>
          <p:cNvPr id="6" name="Retângulo 5">
            <a:extLst>
              <a:ext uri="{FF2B5EF4-FFF2-40B4-BE49-F238E27FC236}">
                <a16:creationId xmlns:a16="http://schemas.microsoft.com/office/drawing/2014/main" id="{67B0FE2D-8691-4F1E-93E4-3BCABF7B6255}"/>
              </a:ext>
            </a:extLst>
          </p:cNvPr>
          <p:cNvSpPr/>
          <p:nvPr/>
        </p:nvSpPr>
        <p:spPr>
          <a:xfrm>
            <a:off x="364311" y="3199985"/>
            <a:ext cx="3825379" cy="1323439"/>
          </a:xfrm>
          <a:prstGeom prst="rect">
            <a:avLst/>
          </a:prstGeom>
        </p:spPr>
        <p:txBody>
          <a:bodyPr wrap="square">
            <a:spAutoFit/>
          </a:bodyPr>
          <a:lstStyle/>
          <a:p>
            <a:pPr algn="ctr"/>
            <a:r>
              <a:rPr lang="pt-BR" sz="1600" dirty="0">
                <a:solidFill>
                  <a:schemeClr val="tx1">
                    <a:lumMod val="75000"/>
                    <a:lumOff val="25000"/>
                  </a:schemeClr>
                </a:solidFill>
                <a:latin typeface="Trebuchet MS" panose="020B0603020202020204" pitchFamily="34" charset="0"/>
              </a:rPr>
              <a:t>O mais extenso continente apresenta regiões de grandes contrastes climáticos, indo desde as regiões desérticas (como as do Oriente Médio) até as tropicais (no Sudeste Asiático).</a:t>
            </a:r>
          </a:p>
        </p:txBody>
      </p:sp>
    </p:spTree>
    <p:extLst>
      <p:ext uri="{BB962C8B-B14F-4D97-AF65-F5344CB8AC3E}">
        <p14:creationId xmlns:p14="http://schemas.microsoft.com/office/powerpoint/2010/main" val="14386013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p:txBody>
          <a:bodyPr/>
          <a:lstStyle/>
          <a:p>
            <a:r>
              <a:rPr lang="pt-BR" b="1" dirty="0">
                <a:solidFill>
                  <a:srgbClr val="EBC766"/>
                </a:solidFill>
              </a:rPr>
              <a:t>Principais bacias </a:t>
            </a:r>
            <a:r>
              <a:rPr lang="pt-BR" b="1" dirty="0" err="1">
                <a:solidFill>
                  <a:srgbClr val="EBC766"/>
                </a:solidFill>
              </a:rPr>
              <a:t>hidrográﬁcas</a:t>
            </a:r>
            <a:endParaRPr lang="pt-BR" b="1" dirty="0">
              <a:solidFill>
                <a:srgbClr val="EBC766"/>
              </a:solidFill>
            </a:endParaRPr>
          </a:p>
        </p:txBody>
      </p:sp>
      <p:sp>
        <p:nvSpPr>
          <p:cNvPr id="3" name="Retângulo 2">
            <a:extLst>
              <a:ext uri="{FF2B5EF4-FFF2-40B4-BE49-F238E27FC236}">
                <a16:creationId xmlns:a16="http://schemas.microsoft.com/office/drawing/2014/main" id="{F979BCC9-D755-4DA9-AF3B-11700AB7E9DB}"/>
              </a:ext>
            </a:extLst>
          </p:cNvPr>
          <p:cNvSpPr/>
          <p:nvPr/>
        </p:nvSpPr>
        <p:spPr>
          <a:xfrm>
            <a:off x="486576" y="1110736"/>
            <a:ext cx="864339" cy="400110"/>
          </a:xfrm>
          <a:prstGeom prst="rect">
            <a:avLst/>
          </a:prstGeom>
        </p:spPr>
        <p:txBody>
          <a:bodyPr wrap="none">
            <a:spAutoFit/>
          </a:bodyPr>
          <a:lstStyle/>
          <a:p>
            <a:r>
              <a:rPr lang="pt-BR" sz="2000" dirty="0">
                <a:solidFill>
                  <a:srgbClr val="EBC766"/>
                </a:solidFill>
                <a:latin typeface="Trebuchet MS" panose="020B0603020202020204" pitchFamily="34" charset="0"/>
              </a:rPr>
              <a:t>África</a:t>
            </a:r>
          </a:p>
        </p:txBody>
      </p:sp>
      <p:pic>
        <p:nvPicPr>
          <p:cNvPr id="4" name="Imagem 3">
            <a:extLst>
              <a:ext uri="{FF2B5EF4-FFF2-40B4-BE49-F238E27FC236}">
                <a16:creationId xmlns:a16="http://schemas.microsoft.com/office/drawing/2014/main" id="{EF225BE4-C5B4-48DD-AEC9-DCDF13E4503B}"/>
              </a:ext>
            </a:extLst>
          </p:cNvPr>
          <p:cNvPicPr>
            <a:picLocks noChangeAspect="1"/>
          </p:cNvPicPr>
          <p:nvPr/>
        </p:nvPicPr>
        <p:blipFill>
          <a:blip r:embed="rId2"/>
          <a:stretch>
            <a:fillRect/>
          </a:stretch>
        </p:blipFill>
        <p:spPr>
          <a:xfrm>
            <a:off x="1720990" y="1460512"/>
            <a:ext cx="5702020" cy="4854660"/>
          </a:xfrm>
          <a:prstGeom prst="rect">
            <a:avLst/>
          </a:prstGeom>
        </p:spPr>
      </p:pic>
      <p:sp>
        <p:nvSpPr>
          <p:cNvPr id="5" name="Retângulo 4">
            <a:extLst>
              <a:ext uri="{FF2B5EF4-FFF2-40B4-BE49-F238E27FC236}">
                <a16:creationId xmlns:a16="http://schemas.microsoft.com/office/drawing/2014/main" id="{EDCA1E0B-9E15-4151-BFFA-322904240B78}"/>
              </a:ext>
            </a:extLst>
          </p:cNvPr>
          <p:cNvSpPr/>
          <p:nvPr/>
        </p:nvSpPr>
        <p:spPr>
          <a:xfrm rot="16200000">
            <a:off x="5281075" y="3750485"/>
            <a:ext cx="4309378" cy="184666"/>
          </a:xfrm>
          <a:prstGeom prst="rect">
            <a:avLst/>
          </a:prstGeom>
        </p:spPr>
        <p:txBody>
          <a:bodyPr wrap="square">
            <a:spAutoFit/>
          </a:bodyPr>
          <a:lstStyle/>
          <a:p>
            <a:pPr algn="r"/>
            <a:r>
              <a:rPr lang="pt-BR" sz="600" dirty="0">
                <a:solidFill>
                  <a:schemeClr val="tx1">
                    <a:lumMod val="75000"/>
                    <a:lumOff val="25000"/>
                  </a:schemeClr>
                </a:solidFill>
                <a:latin typeface="Trebuchet MS" panose="020B0603020202020204" pitchFamily="34" charset="0"/>
              </a:rPr>
              <a:t>CALDINI, Vera Lúcia de Moraes; ÍSOLA, Leda. Atlas geográfico Saraiva. São Paulo: Saraiva, 2013.</a:t>
            </a:r>
          </a:p>
        </p:txBody>
      </p:sp>
    </p:spTree>
    <p:extLst>
      <p:ext uri="{BB962C8B-B14F-4D97-AF65-F5344CB8AC3E}">
        <p14:creationId xmlns:p14="http://schemas.microsoft.com/office/powerpoint/2010/main" val="766950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06516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p:txBody>
          <a:bodyPr/>
          <a:lstStyle/>
          <a:p>
            <a:r>
              <a:rPr lang="pt-BR" b="1" dirty="0">
                <a:solidFill>
                  <a:srgbClr val="EBC766"/>
                </a:solidFill>
              </a:rPr>
              <a:t>Principais bacias </a:t>
            </a:r>
            <a:r>
              <a:rPr lang="pt-BR" b="1" dirty="0" err="1">
                <a:solidFill>
                  <a:srgbClr val="EBC766"/>
                </a:solidFill>
              </a:rPr>
              <a:t>hidrográﬁcas</a:t>
            </a:r>
            <a:endParaRPr lang="pt-BR" b="1" dirty="0">
              <a:solidFill>
                <a:srgbClr val="EBC766"/>
              </a:solidFill>
            </a:endParaRPr>
          </a:p>
        </p:txBody>
      </p:sp>
      <p:sp>
        <p:nvSpPr>
          <p:cNvPr id="3" name="Retângulo 2">
            <a:extLst>
              <a:ext uri="{FF2B5EF4-FFF2-40B4-BE49-F238E27FC236}">
                <a16:creationId xmlns:a16="http://schemas.microsoft.com/office/drawing/2014/main" id="{F979BCC9-D755-4DA9-AF3B-11700AB7E9DB}"/>
              </a:ext>
            </a:extLst>
          </p:cNvPr>
          <p:cNvSpPr/>
          <p:nvPr/>
        </p:nvSpPr>
        <p:spPr>
          <a:xfrm>
            <a:off x="486576" y="1110736"/>
            <a:ext cx="817853" cy="400110"/>
          </a:xfrm>
          <a:prstGeom prst="rect">
            <a:avLst/>
          </a:prstGeom>
        </p:spPr>
        <p:txBody>
          <a:bodyPr wrap="none">
            <a:spAutoFit/>
          </a:bodyPr>
          <a:lstStyle/>
          <a:p>
            <a:r>
              <a:rPr lang="pt-BR" sz="2000" dirty="0">
                <a:solidFill>
                  <a:srgbClr val="EBC766"/>
                </a:solidFill>
                <a:latin typeface="Trebuchet MS" panose="020B0603020202020204" pitchFamily="34" charset="0"/>
              </a:rPr>
              <a:t>Brasil</a:t>
            </a:r>
          </a:p>
        </p:txBody>
      </p:sp>
      <p:pic>
        <p:nvPicPr>
          <p:cNvPr id="5" name="Imagem 4">
            <a:extLst>
              <a:ext uri="{FF2B5EF4-FFF2-40B4-BE49-F238E27FC236}">
                <a16:creationId xmlns:a16="http://schemas.microsoft.com/office/drawing/2014/main" id="{37B19EAC-410F-4409-8A28-A5ECAD74478D}"/>
              </a:ext>
            </a:extLst>
          </p:cNvPr>
          <p:cNvPicPr>
            <a:picLocks noChangeAspect="1"/>
          </p:cNvPicPr>
          <p:nvPr/>
        </p:nvPicPr>
        <p:blipFill>
          <a:blip r:embed="rId2"/>
          <a:stretch>
            <a:fillRect/>
          </a:stretch>
        </p:blipFill>
        <p:spPr>
          <a:xfrm>
            <a:off x="3976383" y="1510846"/>
            <a:ext cx="4891164" cy="4790544"/>
          </a:xfrm>
          <a:prstGeom prst="rect">
            <a:avLst/>
          </a:prstGeom>
        </p:spPr>
      </p:pic>
      <p:sp>
        <p:nvSpPr>
          <p:cNvPr id="6" name="Retângulo 5">
            <a:extLst>
              <a:ext uri="{FF2B5EF4-FFF2-40B4-BE49-F238E27FC236}">
                <a16:creationId xmlns:a16="http://schemas.microsoft.com/office/drawing/2014/main" id="{38B163D0-D77A-4E4D-84AA-EEB434B07B8E}"/>
              </a:ext>
            </a:extLst>
          </p:cNvPr>
          <p:cNvSpPr/>
          <p:nvPr/>
        </p:nvSpPr>
        <p:spPr>
          <a:xfrm rot="16200000">
            <a:off x="6757539" y="3666595"/>
            <a:ext cx="4309378" cy="184666"/>
          </a:xfrm>
          <a:prstGeom prst="rect">
            <a:avLst/>
          </a:prstGeom>
        </p:spPr>
        <p:txBody>
          <a:bodyPr wrap="square">
            <a:spAutoFit/>
          </a:bodyPr>
          <a:lstStyle/>
          <a:p>
            <a:pPr algn="r"/>
            <a:r>
              <a:rPr lang="pt-BR" sz="600" dirty="0">
                <a:solidFill>
                  <a:schemeClr val="tx1">
                    <a:lumMod val="75000"/>
                    <a:lumOff val="25000"/>
                  </a:schemeClr>
                </a:solidFill>
                <a:latin typeface="Trebuchet MS" panose="020B0603020202020204" pitchFamily="34" charset="0"/>
              </a:rPr>
              <a:t>IBGE. Atlas </a:t>
            </a:r>
            <a:r>
              <a:rPr lang="pt-BR" sz="600" dirty="0" err="1">
                <a:solidFill>
                  <a:schemeClr val="tx1">
                    <a:lumMod val="75000"/>
                    <a:lumOff val="25000"/>
                  </a:schemeClr>
                </a:solidFill>
                <a:latin typeface="Trebuchet MS" panose="020B0603020202020204" pitchFamily="34" charset="0"/>
              </a:rPr>
              <a:t>geográfi</a:t>
            </a:r>
            <a:r>
              <a:rPr lang="pt-BR" sz="600" dirty="0">
                <a:solidFill>
                  <a:schemeClr val="tx1">
                    <a:lumMod val="75000"/>
                    <a:lumOff val="25000"/>
                  </a:schemeClr>
                </a:solidFill>
                <a:latin typeface="Trebuchet MS" panose="020B0603020202020204" pitchFamily="34" charset="0"/>
              </a:rPr>
              <a:t> </a:t>
            </a:r>
            <a:r>
              <a:rPr lang="pt-BR" sz="600" dirty="0" err="1">
                <a:solidFill>
                  <a:schemeClr val="tx1">
                    <a:lumMod val="75000"/>
                    <a:lumOff val="25000"/>
                  </a:schemeClr>
                </a:solidFill>
                <a:latin typeface="Trebuchet MS" panose="020B0603020202020204" pitchFamily="34" charset="0"/>
              </a:rPr>
              <a:t>co</a:t>
            </a:r>
            <a:r>
              <a:rPr lang="pt-BR" sz="600" dirty="0">
                <a:solidFill>
                  <a:schemeClr val="tx1">
                    <a:lumMod val="75000"/>
                    <a:lumOff val="25000"/>
                  </a:schemeClr>
                </a:solidFill>
                <a:latin typeface="Trebuchet MS" panose="020B0603020202020204" pitchFamily="34" charset="0"/>
              </a:rPr>
              <a:t> escolar. Rio de Janeiro, 2012.</a:t>
            </a:r>
          </a:p>
        </p:txBody>
      </p:sp>
      <p:sp>
        <p:nvSpPr>
          <p:cNvPr id="7" name="Retângulo 6">
            <a:extLst>
              <a:ext uri="{FF2B5EF4-FFF2-40B4-BE49-F238E27FC236}">
                <a16:creationId xmlns:a16="http://schemas.microsoft.com/office/drawing/2014/main" id="{3680EC14-410B-451C-9A9D-CB6B137D8B1E}"/>
              </a:ext>
            </a:extLst>
          </p:cNvPr>
          <p:cNvSpPr/>
          <p:nvPr/>
        </p:nvSpPr>
        <p:spPr>
          <a:xfrm>
            <a:off x="364312" y="3199985"/>
            <a:ext cx="3499510" cy="1569660"/>
          </a:xfrm>
          <a:prstGeom prst="rect">
            <a:avLst/>
          </a:prstGeom>
        </p:spPr>
        <p:txBody>
          <a:bodyPr wrap="square">
            <a:spAutoFit/>
          </a:bodyPr>
          <a:lstStyle/>
          <a:p>
            <a:pPr algn="ctr"/>
            <a:r>
              <a:rPr lang="pt-BR" sz="1600" dirty="0">
                <a:solidFill>
                  <a:schemeClr val="tx1">
                    <a:lumMod val="75000"/>
                    <a:lumOff val="25000"/>
                  </a:schemeClr>
                </a:solidFill>
                <a:latin typeface="Trebuchet MS" panose="020B0603020202020204" pitchFamily="34" charset="0"/>
              </a:rPr>
              <a:t>A hidrografia brasileira caracteriza-se por apresentar predomínio de rios planálticos e de depressão e regime pluvial tropical, com grande volume de água no verão e elevado potencial hídrico. </a:t>
            </a:r>
          </a:p>
        </p:txBody>
      </p:sp>
    </p:spTree>
    <p:extLst>
      <p:ext uri="{BB962C8B-B14F-4D97-AF65-F5344CB8AC3E}">
        <p14:creationId xmlns:p14="http://schemas.microsoft.com/office/powerpoint/2010/main" val="2785291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Texto 2">
            <a:extLst>
              <a:ext uri="{FF2B5EF4-FFF2-40B4-BE49-F238E27FC236}">
                <a16:creationId xmlns:a16="http://schemas.microsoft.com/office/drawing/2014/main" id="{41B3E5DC-2C02-41EB-9C44-64EDFD74A38C}"/>
              </a:ext>
            </a:extLst>
          </p:cNvPr>
          <p:cNvSpPr>
            <a:spLocks noGrp="1"/>
          </p:cNvSpPr>
          <p:nvPr>
            <p:ph type="body" sz="quarter" idx="10"/>
          </p:nvPr>
        </p:nvSpPr>
        <p:spPr>
          <a:xfrm>
            <a:off x="367200" y="1735200"/>
            <a:ext cx="8172000" cy="4572000"/>
          </a:xfrm>
        </p:spPr>
        <p:txBody>
          <a:bodyPr/>
          <a:lstStyle/>
          <a:p>
            <a:pPr algn="just"/>
            <a:r>
              <a:rPr lang="pt-BR" dirty="0"/>
              <a:t>Compreender o ciclo da água.</a:t>
            </a:r>
          </a:p>
          <a:p>
            <a:pPr algn="just"/>
            <a:r>
              <a:rPr lang="pt-BR" dirty="0"/>
              <a:t>Identificar aspectos globais sobre o consumo de água doce.</a:t>
            </a:r>
          </a:p>
          <a:p>
            <a:pPr algn="just"/>
            <a:r>
              <a:rPr lang="pt-BR" dirty="0"/>
              <a:t>Reconhecer características físicas das bacias </a:t>
            </a:r>
            <a:r>
              <a:rPr lang="pt-BR" dirty="0" err="1"/>
              <a:t>hidrográﬁcas</a:t>
            </a:r>
            <a:r>
              <a:rPr lang="pt-BR" dirty="0"/>
              <a:t>.</a:t>
            </a:r>
          </a:p>
          <a:p>
            <a:pPr algn="just"/>
            <a:r>
              <a:rPr lang="pt-BR" dirty="0"/>
              <a:t>Entender a relação entre rios e sociedades.</a:t>
            </a:r>
          </a:p>
          <a:p>
            <a:pPr algn="just"/>
            <a:r>
              <a:rPr lang="pt-BR" dirty="0" err="1"/>
              <a:t>Identiﬁcar</a:t>
            </a:r>
            <a:r>
              <a:rPr lang="pt-BR" dirty="0"/>
              <a:t> características das bacias </a:t>
            </a:r>
            <a:r>
              <a:rPr lang="pt-BR" dirty="0" err="1"/>
              <a:t>hidrográﬁcas</a:t>
            </a:r>
            <a:r>
              <a:rPr lang="pt-BR" dirty="0"/>
              <a:t> mundiais e brasileiras.</a:t>
            </a:r>
          </a:p>
        </p:txBody>
      </p:sp>
    </p:spTree>
    <p:extLst>
      <p:ext uri="{BB962C8B-B14F-4D97-AF65-F5344CB8AC3E}">
        <p14:creationId xmlns:p14="http://schemas.microsoft.com/office/powerpoint/2010/main" val="497144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2">
            <a:extLst>
              <a:ext uri="{FF2B5EF4-FFF2-40B4-BE49-F238E27FC236}">
                <a16:creationId xmlns:a16="http://schemas.microsoft.com/office/drawing/2014/main" id="{5CC390A2-2E19-40D0-ABDF-722406740BDE}"/>
              </a:ext>
            </a:extLst>
          </p:cNvPr>
          <p:cNvSpPr>
            <a:spLocks noGrp="1"/>
          </p:cNvSpPr>
          <p:nvPr>
            <p:ph type="body" sz="quarter" idx="10"/>
          </p:nvPr>
        </p:nvSpPr>
        <p:spPr>
          <a:xfrm>
            <a:off x="367200" y="1735200"/>
            <a:ext cx="8172000" cy="4572000"/>
          </a:xfrm>
        </p:spPr>
        <p:txBody>
          <a:bodyPr/>
          <a:lstStyle/>
          <a:p>
            <a:pPr marL="0" indent="0">
              <a:buNone/>
            </a:pPr>
            <a:r>
              <a:rPr lang="pt-BR" b="1" dirty="0"/>
              <a:t>Principais conceitos que você vai aprender:</a:t>
            </a:r>
          </a:p>
          <a:p>
            <a:r>
              <a:rPr lang="pt-BR" dirty="0"/>
              <a:t>Hidrosfera;</a:t>
            </a:r>
          </a:p>
          <a:p>
            <a:r>
              <a:rPr lang="pt-BR" dirty="0"/>
              <a:t>Bacia </a:t>
            </a:r>
            <a:r>
              <a:rPr lang="pt-BR" dirty="0" err="1"/>
              <a:t>hidrográﬁca</a:t>
            </a:r>
            <a:r>
              <a:rPr lang="pt-BR" dirty="0"/>
              <a:t>;</a:t>
            </a:r>
          </a:p>
          <a:p>
            <a:r>
              <a:rPr lang="pt-BR" dirty="0"/>
              <a:t>Nascente e foz de um rio;</a:t>
            </a:r>
          </a:p>
          <a:p>
            <a:r>
              <a:rPr lang="pt-BR" dirty="0"/>
              <a:t>Regime de um rio: pluvial, niveal (ou </a:t>
            </a:r>
            <a:r>
              <a:rPr lang="pt-BR" dirty="0" err="1"/>
              <a:t>nival</a:t>
            </a:r>
            <a:r>
              <a:rPr lang="pt-BR" dirty="0"/>
              <a:t>), glacial e misto;</a:t>
            </a:r>
          </a:p>
          <a:p>
            <a:r>
              <a:rPr lang="pt-BR" dirty="0"/>
              <a:t>Foz em delta e estuário;</a:t>
            </a:r>
          </a:p>
          <a:p>
            <a:r>
              <a:rPr lang="pt-BR" dirty="0" err="1"/>
              <a:t>Denagem</a:t>
            </a:r>
            <a:r>
              <a:rPr lang="pt-BR" dirty="0"/>
              <a:t> </a:t>
            </a:r>
            <a:r>
              <a:rPr lang="pt-BR" dirty="0" err="1"/>
              <a:t>exorreica</a:t>
            </a:r>
            <a:r>
              <a:rPr lang="pt-BR" dirty="0"/>
              <a:t>, </a:t>
            </a:r>
            <a:r>
              <a:rPr lang="pt-BR" dirty="0" err="1"/>
              <a:t>endorreica</a:t>
            </a:r>
            <a:r>
              <a:rPr lang="pt-BR" dirty="0"/>
              <a:t>, </a:t>
            </a:r>
            <a:r>
              <a:rPr lang="pt-BR" dirty="0" err="1"/>
              <a:t>arreica</a:t>
            </a:r>
            <a:r>
              <a:rPr lang="pt-BR" dirty="0"/>
              <a:t> e </a:t>
            </a:r>
            <a:r>
              <a:rPr lang="pt-BR" dirty="0" err="1"/>
              <a:t>criptorreica</a:t>
            </a:r>
            <a:r>
              <a:rPr lang="pt-BR" dirty="0"/>
              <a:t>.</a:t>
            </a:r>
          </a:p>
        </p:txBody>
      </p:sp>
    </p:spTree>
    <p:extLst>
      <p:ext uri="{BB962C8B-B14F-4D97-AF65-F5344CB8AC3E}">
        <p14:creationId xmlns:p14="http://schemas.microsoft.com/office/powerpoint/2010/main" val="2804719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p:txBody>
          <a:bodyPr/>
          <a:lstStyle/>
          <a:p>
            <a:r>
              <a:rPr lang="pt-BR" b="1" dirty="0">
                <a:solidFill>
                  <a:srgbClr val="EBC766"/>
                </a:solidFill>
              </a:rPr>
              <a:t>Distribuição da água na superfície terrestre</a:t>
            </a:r>
          </a:p>
          <a:p>
            <a:endParaRPr lang="pt-BR" dirty="0"/>
          </a:p>
        </p:txBody>
      </p:sp>
      <p:grpSp>
        <p:nvGrpSpPr>
          <p:cNvPr id="5" name="Agrupar 4">
            <a:extLst>
              <a:ext uri="{FF2B5EF4-FFF2-40B4-BE49-F238E27FC236}">
                <a16:creationId xmlns:a16="http://schemas.microsoft.com/office/drawing/2014/main" id="{224DFEDF-E998-46CE-B192-41A49E40D269}"/>
              </a:ext>
            </a:extLst>
          </p:cNvPr>
          <p:cNvGrpSpPr/>
          <p:nvPr/>
        </p:nvGrpSpPr>
        <p:grpSpPr>
          <a:xfrm>
            <a:off x="738231" y="1258349"/>
            <a:ext cx="7612282" cy="5035210"/>
            <a:chOff x="738231" y="1258349"/>
            <a:chExt cx="7612282" cy="5035210"/>
          </a:xfrm>
        </p:grpSpPr>
        <p:pic>
          <p:nvPicPr>
            <p:cNvPr id="3" name="Imagem 2">
              <a:extLst>
                <a:ext uri="{FF2B5EF4-FFF2-40B4-BE49-F238E27FC236}">
                  <a16:creationId xmlns:a16="http://schemas.microsoft.com/office/drawing/2014/main" id="{6F35CBEE-1E83-46E8-9F75-0DA3B2E61460}"/>
                </a:ext>
              </a:extLst>
            </p:cNvPr>
            <p:cNvPicPr>
              <a:picLocks noChangeAspect="1"/>
            </p:cNvPicPr>
            <p:nvPr/>
          </p:nvPicPr>
          <p:blipFill>
            <a:blip r:embed="rId2"/>
            <a:stretch>
              <a:fillRect/>
            </a:stretch>
          </p:blipFill>
          <p:spPr>
            <a:xfrm>
              <a:off x="793488" y="1302671"/>
              <a:ext cx="7557025" cy="4990888"/>
            </a:xfrm>
            <a:prstGeom prst="rect">
              <a:avLst/>
            </a:prstGeom>
          </p:spPr>
        </p:pic>
        <p:sp>
          <p:nvSpPr>
            <p:cNvPr id="4" name="Retângulo 3">
              <a:extLst>
                <a:ext uri="{FF2B5EF4-FFF2-40B4-BE49-F238E27FC236}">
                  <a16:creationId xmlns:a16="http://schemas.microsoft.com/office/drawing/2014/main" id="{B0907C60-7805-49C3-AB38-2073004AADCA}"/>
                </a:ext>
              </a:extLst>
            </p:cNvPr>
            <p:cNvSpPr/>
            <p:nvPr/>
          </p:nvSpPr>
          <p:spPr>
            <a:xfrm>
              <a:off x="738231" y="1258349"/>
              <a:ext cx="5276675" cy="17700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Tree>
    <p:extLst>
      <p:ext uri="{BB962C8B-B14F-4D97-AF65-F5344CB8AC3E}">
        <p14:creationId xmlns:p14="http://schemas.microsoft.com/office/powerpoint/2010/main" val="4217123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p:txBody>
          <a:bodyPr/>
          <a:lstStyle/>
          <a:p>
            <a:r>
              <a:rPr lang="pt-BR" b="1" dirty="0">
                <a:solidFill>
                  <a:srgbClr val="EBC766"/>
                </a:solidFill>
              </a:rPr>
              <a:t>Distribuição da água na superfície terrestre</a:t>
            </a:r>
          </a:p>
          <a:p>
            <a:endParaRPr lang="pt-BR" dirty="0"/>
          </a:p>
        </p:txBody>
      </p:sp>
      <p:grpSp>
        <p:nvGrpSpPr>
          <p:cNvPr id="5" name="Agrupar 4">
            <a:extLst>
              <a:ext uri="{FF2B5EF4-FFF2-40B4-BE49-F238E27FC236}">
                <a16:creationId xmlns:a16="http://schemas.microsoft.com/office/drawing/2014/main" id="{224DFEDF-E998-46CE-B192-41A49E40D269}"/>
              </a:ext>
            </a:extLst>
          </p:cNvPr>
          <p:cNvGrpSpPr/>
          <p:nvPr/>
        </p:nvGrpSpPr>
        <p:grpSpPr>
          <a:xfrm>
            <a:off x="738231" y="1258349"/>
            <a:ext cx="7612282" cy="5035210"/>
            <a:chOff x="738231" y="1258349"/>
            <a:chExt cx="7612282" cy="5035210"/>
          </a:xfrm>
        </p:grpSpPr>
        <p:pic>
          <p:nvPicPr>
            <p:cNvPr id="3" name="Imagem 2">
              <a:extLst>
                <a:ext uri="{FF2B5EF4-FFF2-40B4-BE49-F238E27FC236}">
                  <a16:creationId xmlns:a16="http://schemas.microsoft.com/office/drawing/2014/main" id="{6F35CBEE-1E83-46E8-9F75-0DA3B2E61460}"/>
                </a:ext>
              </a:extLst>
            </p:cNvPr>
            <p:cNvPicPr>
              <a:picLocks noChangeAspect="1"/>
            </p:cNvPicPr>
            <p:nvPr/>
          </p:nvPicPr>
          <p:blipFill>
            <a:blip r:embed="rId2"/>
            <a:stretch>
              <a:fillRect/>
            </a:stretch>
          </p:blipFill>
          <p:spPr>
            <a:xfrm>
              <a:off x="793488" y="1302671"/>
              <a:ext cx="7557025" cy="4990888"/>
            </a:xfrm>
            <a:prstGeom prst="rect">
              <a:avLst/>
            </a:prstGeom>
          </p:spPr>
        </p:pic>
        <p:sp>
          <p:nvSpPr>
            <p:cNvPr id="4" name="Retângulo 3">
              <a:extLst>
                <a:ext uri="{FF2B5EF4-FFF2-40B4-BE49-F238E27FC236}">
                  <a16:creationId xmlns:a16="http://schemas.microsoft.com/office/drawing/2014/main" id="{B0907C60-7805-49C3-AB38-2073004AADCA}"/>
                </a:ext>
              </a:extLst>
            </p:cNvPr>
            <p:cNvSpPr/>
            <p:nvPr/>
          </p:nvSpPr>
          <p:spPr>
            <a:xfrm>
              <a:off x="738231" y="1258349"/>
              <a:ext cx="5276675" cy="17700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6" name="Retângulo 5">
            <a:extLst>
              <a:ext uri="{FF2B5EF4-FFF2-40B4-BE49-F238E27FC236}">
                <a16:creationId xmlns:a16="http://schemas.microsoft.com/office/drawing/2014/main" id="{616E1175-B569-4F31-B883-B105FA87EF33}"/>
              </a:ext>
            </a:extLst>
          </p:cNvPr>
          <p:cNvSpPr/>
          <p:nvPr/>
        </p:nvSpPr>
        <p:spPr>
          <a:xfrm>
            <a:off x="465595" y="1727888"/>
            <a:ext cx="5482199" cy="830997"/>
          </a:xfrm>
          <a:prstGeom prst="rect">
            <a:avLst/>
          </a:prstGeom>
        </p:spPr>
        <p:txBody>
          <a:bodyPr wrap="square">
            <a:spAutoFit/>
          </a:bodyPr>
          <a:lstStyle/>
          <a:p>
            <a:pPr algn="ctr"/>
            <a:r>
              <a:rPr lang="pt-BR" sz="1600" dirty="0">
                <a:solidFill>
                  <a:schemeClr val="tx1">
                    <a:lumMod val="75000"/>
                    <a:lumOff val="25000"/>
                  </a:schemeClr>
                </a:solidFill>
                <a:latin typeface="Trebuchet MS" panose="020B0603020202020204" pitchFamily="34" charset="0"/>
              </a:rPr>
              <a:t>A água, elemento fundamental para a vida, está presente em todos os ecossistemas terrestres. Sua distribuição no planeta, no entanto, é bastante irregular.</a:t>
            </a:r>
          </a:p>
        </p:txBody>
      </p:sp>
    </p:spTree>
    <p:extLst>
      <p:ext uri="{BB962C8B-B14F-4D97-AF65-F5344CB8AC3E}">
        <p14:creationId xmlns:p14="http://schemas.microsoft.com/office/powerpoint/2010/main" val="654340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p:txBody>
          <a:bodyPr/>
          <a:lstStyle/>
          <a:p>
            <a:r>
              <a:rPr lang="pt-BR" b="1" dirty="0">
                <a:solidFill>
                  <a:srgbClr val="EBC766"/>
                </a:solidFill>
              </a:rPr>
              <a:t>Consumo mundial de água doce</a:t>
            </a:r>
          </a:p>
          <a:p>
            <a:endParaRPr lang="pt-BR" dirty="0"/>
          </a:p>
        </p:txBody>
      </p:sp>
      <p:pic>
        <p:nvPicPr>
          <p:cNvPr id="3" name="Imagem 2">
            <a:extLst>
              <a:ext uri="{FF2B5EF4-FFF2-40B4-BE49-F238E27FC236}">
                <a16:creationId xmlns:a16="http://schemas.microsoft.com/office/drawing/2014/main" id="{3BB31FE0-60DB-44AD-8E6E-0A235F98B569}"/>
              </a:ext>
            </a:extLst>
          </p:cNvPr>
          <p:cNvPicPr>
            <a:picLocks noChangeAspect="1"/>
          </p:cNvPicPr>
          <p:nvPr/>
        </p:nvPicPr>
        <p:blipFill>
          <a:blip r:embed="rId2"/>
          <a:stretch>
            <a:fillRect/>
          </a:stretch>
        </p:blipFill>
        <p:spPr>
          <a:xfrm>
            <a:off x="415637" y="1468686"/>
            <a:ext cx="8312727" cy="4541412"/>
          </a:xfrm>
          <a:prstGeom prst="rect">
            <a:avLst/>
          </a:prstGeom>
        </p:spPr>
      </p:pic>
      <p:sp>
        <p:nvSpPr>
          <p:cNvPr id="4" name="Retângulo 3">
            <a:extLst>
              <a:ext uri="{FF2B5EF4-FFF2-40B4-BE49-F238E27FC236}">
                <a16:creationId xmlns:a16="http://schemas.microsoft.com/office/drawing/2014/main" id="{C6984B2A-5191-48A4-BE5C-A4CDF0C79D33}"/>
              </a:ext>
            </a:extLst>
          </p:cNvPr>
          <p:cNvSpPr/>
          <p:nvPr/>
        </p:nvSpPr>
        <p:spPr>
          <a:xfrm>
            <a:off x="4458859" y="6115486"/>
            <a:ext cx="4309378" cy="184666"/>
          </a:xfrm>
          <a:prstGeom prst="rect">
            <a:avLst/>
          </a:prstGeom>
        </p:spPr>
        <p:txBody>
          <a:bodyPr wrap="square">
            <a:spAutoFit/>
          </a:bodyPr>
          <a:lstStyle/>
          <a:p>
            <a:pPr algn="r"/>
            <a:r>
              <a:rPr lang="fr-FR" sz="600" dirty="0">
                <a:solidFill>
                  <a:schemeClr val="tx1">
                    <a:lumMod val="75000"/>
                    <a:lumOff val="25000"/>
                  </a:schemeClr>
                </a:solidFill>
                <a:latin typeface="Trebuchet MS" panose="020B0603020202020204" pitchFamily="34" charset="0"/>
              </a:rPr>
              <a:t>ONU. (Adaptado.)</a:t>
            </a:r>
          </a:p>
        </p:txBody>
      </p:sp>
    </p:spTree>
    <p:extLst>
      <p:ext uri="{BB962C8B-B14F-4D97-AF65-F5344CB8AC3E}">
        <p14:creationId xmlns:p14="http://schemas.microsoft.com/office/powerpoint/2010/main" val="4248445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p:txBody>
          <a:bodyPr/>
          <a:lstStyle/>
          <a:p>
            <a:r>
              <a:rPr lang="pt-BR" b="1" dirty="0">
                <a:solidFill>
                  <a:srgbClr val="EBC766"/>
                </a:solidFill>
              </a:rPr>
              <a:t>Bacias </a:t>
            </a:r>
            <a:r>
              <a:rPr lang="pt-BR" b="1" dirty="0" err="1">
                <a:solidFill>
                  <a:srgbClr val="EBC766"/>
                </a:solidFill>
              </a:rPr>
              <a:t>hidrográﬁcas</a:t>
            </a:r>
            <a:endParaRPr lang="pt-BR" dirty="0"/>
          </a:p>
        </p:txBody>
      </p:sp>
      <p:pic>
        <p:nvPicPr>
          <p:cNvPr id="3" name="Imagem 2">
            <a:extLst>
              <a:ext uri="{FF2B5EF4-FFF2-40B4-BE49-F238E27FC236}">
                <a16:creationId xmlns:a16="http://schemas.microsoft.com/office/drawing/2014/main" id="{613BC12F-E8D4-407C-8068-B90D71C3D1C1}"/>
              </a:ext>
            </a:extLst>
          </p:cNvPr>
          <p:cNvPicPr>
            <a:picLocks noChangeAspect="1"/>
          </p:cNvPicPr>
          <p:nvPr/>
        </p:nvPicPr>
        <p:blipFill>
          <a:blip r:embed="rId2"/>
          <a:stretch>
            <a:fillRect/>
          </a:stretch>
        </p:blipFill>
        <p:spPr>
          <a:xfrm>
            <a:off x="415637" y="1352337"/>
            <a:ext cx="8312727" cy="3045977"/>
          </a:xfrm>
          <a:prstGeom prst="rect">
            <a:avLst/>
          </a:prstGeom>
        </p:spPr>
      </p:pic>
      <p:sp>
        <p:nvSpPr>
          <p:cNvPr id="4" name="Retângulo 3">
            <a:extLst>
              <a:ext uri="{FF2B5EF4-FFF2-40B4-BE49-F238E27FC236}">
                <a16:creationId xmlns:a16="http://schemas.microsoft.com/office/drawing/2014/main" id="{92ACE103-5E0E-4731-81CB-8CDBBDDA5CE7}"/>
              </a:ext>
            </a:extLst>
          </p:cNvPr>
          <p:cNvSpPr/>
          <p:nvPr/>
        </p:nvSpPr>
        <p:spPr>
          <a:xfrm>
            <a:off x="511729" y="4641145"/>
            <a:ext cx="8380270" cy="1569660"/>
          </a:xfrm>
          <a:prstGeom prst="rect">
            <a:avLst/>
          </a:prstGeom>
        </p:spPr>
        <p:txBody>
          <a:bodyPr wrap="square">
            <a:spAutoFit/>
          </a:bodyPr>
          <a:lstStyle/>
          <a:p>
            <a:pPr algn="ctr"/>
            <a:r>
              <a:rPr lang="pt-BR" sz="1600" dirty="0">
                <a:solidFill>
                  <a:schemeClr val="tx1">
                    <a:lumMod val="75000"/>
                    <a:lumOff val="25000"/>
                  </a:schemeClr>
                </a:solidFill>
                <a:latin typeface="Trebuchet MS" panose="020B0603020202020204" pitchFamily="34" charset="0"/>
              </a:rPr>
              <a:t>Todo rio percorre um curso, desde a nascente até a desembocadura (ou foz). No caminho, pode captar mais água de outras nascentes e se avolumar. Toda essa área abrange a região de influência dos vários cursos de água, que vêm de regiões diferentes, mas convergem para um mesmo ponto. Comporta, portanto, determinada quantidade de água em processo de escoamento, até mesmo pluviais, mas também um volume de partículas sólidas, e é chamada bacia </a:t>
            </a:r>
            <a:r>
              <a:rPr lang="pt-BR" sz="1600" dirty="0" err="1">
                <a:solidFill>
                  <a:schemeClr val="tx1">
                    <a:lumMod val="75000"/>
                    <a:lumOff val="25000"/>
                  </a:schemeClr>
                </a:solidFill>
                <a:latin typeface="Trebuchet MS" panose="020B0603020202020204" pitchFamily="34" charset="0"/>
              </a:rPr>
              <a:t>hidrográﬁca</a:t>
            </a:r>
            <a:r>
              <a:rPr lang="pt-BR" sz="1600" dirty="0">
                <a:solidFill>
                  <a:schemeClr val="tx1">
                    <a:lumMod val="75000"/>
                    <a:lumOff val="25000"/>
                  </a:schemeClr>
                </a:solidFill>
                <a:latin typeface="Trebuchet MS" panose="020B0603020202020204" pitchFamily="34" charset="0"/>
              </a:rPr>
              <a:t>. </a:t>
            </a:r>
          </a:p>
        </p:txBody>
      </p:sp>
    </p:spTree>
    <p:extLst>
      <p:ext uri="{BB962C8B-B14F-4D97-AF65-F5344CB8AC3E}">
        <p14:creationId xmlns:p14="http://schemas.microsoft.com/office/powerpoint/2010/main" val="4021445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p:txBody>
          <a:bodyPr/>
          <a:lstStyle/>
          <a:p>
            <a:r>
              <a:rPr lang="pt-BR" b="1" dirty="0">
                <a:solidFill>
                  <a:srgbClr val="EBC766"/>
                </a:solidFill>
              </a:rPr>
              <a:t>Os rios e as sociedades</a:t>
            </a:r>
          </a:p>
        </p:txBody>
      </p:sp>
      <p:pic>
        <p:nvPicPr>
          <p:cNvPr id="3" name="Imagem 2">
            <a:extLst>
              <a:ext uri="{FF2B5EF4-FFF2-40B4-BE49-F238E27FC236}">
                <a16:creationId xmlns:a16="http://schemas.microsoft.com/office/drawing/2014/main" id="{440B797D-332D-4FA2-9ACE-516913C4A8DF}"/>
              </a:ext>
            </a:extLst>
          </p:cNvPr>
          <p:cNvPicPr>
            <a:picLocks noChangeAspect="1"/>
          </p:cNvPicPr>
          <p:nvPr/>
        </p:nvPicPr>
        <p:blipFill rotWithShape="1">
          <a:blip r:embed="rId2"/>
          <a:srcRect r="10541"/>
          <a:stretch/>
        </p:blipFill>
        <p:spPr>
          <a:xfrm>
            <a:off x="572740" y="1445571"/>
            <a:ext cx="7998520" cy="4555417"/>
          </a:xfrm>
          <a:prstGeom prst="rect">
            <a:avLst/>
          </a:prstGeom>
        </p:spPr>
      </p:pic>
      <p:sp>
        <p:nvSpPr>
          <p:cNvPr id="4" name="Retângulo 3">
            <a:extLst>
              <a:ext uri="{FF2B5EF4-FFF2-40B4-BE49-F238E27FC236}">
                <a16:creationId xmlns:a16="http://schemas.microsoft.com/office/drawing/2014/main" id="{4A0560C7-3D9D-4034-AFE5-161A255E5762}"/>
              </a:ext>
            </a:extLst>
          </p:cNvPr>
          <p:cNvSpPr/>
          <p:nvPr/>
        </p:nvSpPr>
        <p:spPr>
          <a:xfrm rot="16200000">
            <a:off x="6477251" y="3431703"/>
            <a:ext cx="4309378" cy="184666"/>
          </a:xfrm>
          <a:prstGeom prst="rect">
            <a:avLst/>
          </a:prstGeom>
        </p:spPr>
        <p:txBody>
          <a:bodyPr wrap="square">
            <a:spAutoFit/>
          </a:bodyPr>
          <a:lstStyle/>
          <a:p>
            <a:pPr algn="r"/>
            <a:r>
              <a:rPr lang="fr-FR" sz="600" dirty="0">
                <a:solidFill>
                  <a:schemeClr val="tx1">
                    <a:lumMod val="75000"/>
                    <a:lumOff val="25000"/>
                  </a:schemeClr>
                </a:solidFill>
                <a:latin typeface="Trebuchet MS" panose="020B0603020202020204" pitchFamily="34" charset="0"/>
              </a:rPr>
              <a:t>yut4ta/Shutterstock</a:t>
            </a:r>
          </a:p>
        </p:txBody>
      </p:sp>
    </p:spTree>
    <p:extLst>
      <p:ext uri="{BB962C8B-B14F-4D97-AF65-F5344CB8AC3E}">
        <p14:creationId xmlns:p14="http://schemas.microsoft.com/office/powerpoint/2010/main" val="65425779"/>
      </p:ext>
    </p:extLst>
  </p:cSld>
  <p:clrMapOvr>
    <a:masterClrMapping/>
  </p:clrMapOvr>
</p:sld>
</file>

<file path=ppt/theme/theme1.xml><?xml version="1.0" encoding="utf-8"?>
<a:theme xmlns:a="http://schemas.openxmlformats.org/drawingml/2006/main" name="Modelos de slides">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321</TotalTime>
  <Words>702</Words>
  <Application>Microsoft Office PowerPoint</Application>
  <PresentationFormat>Apresentação na tela (4:3)</PresentationFormat>
  <Paragraphs>64</Paragraphs>
  <Slides>20</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20</vt:i4>
      </vt:variant>
    </vt:vector>
  </HeadingPairs>
  <TitlesOfParts>
    <vt:vector size="25" baseType="lpstr">
      <vt:lpstr>Arial</vt:lpstr>
      <vt:lpstr>Arial Narrow</vt:lpstr>
      <vt:lpstr>Calibri</vt:lpstr>
      <vt:lpstr>Trebuchet MS</vt:lpstr>
      <vt:lpstr>Modelos de slides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Ético</dc:creator>
  <cp:lastModifiedBy>Yago Marinzeck</cp:lastModifiedBy>
  <cp:revision>62</cp:revision>
  <dcterms:created xsi:type="dcterms:W3CDTF">2017-10-06T20:41:42Z</dcterms:created>
  <dcterms:modified xsi:type="dcterms:W3CDTF">2019-03-08T15:51:47Z</dcterms:modified>
</cp:coreProperties>
</file>